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257" r:id="rId3"/>
    <p:sldId id="324" r:id="rId4"/>
    <p:sldId id="261" r:id="rId5"/>
    <p:sldId id="263" r:id="rId6"/>
    <p:sldId id="264" r:id="rId7"/>
    <p:sldId id="262" r:id="rId8"/>
    <p:sldId id="265" r:id="rId9"/>
    <p:sldId id="269" r:id="rId10"/>
    <p:sldId id="281" r:id="rId11"/>
    <p:sldId id="280" r:id="rId12"/>
    <p:sldId id="270" r:id="rId13"/>
    <p:sldId id="282" r:id="rId14"/>
    <p:sldId id="271" r:id="rId15"/>
    <p:sldId id="283" r:id="rId16"/>
    <p:sldId id="273" r:id="rId17"/>
    <p:sldId id="284" r:id="rId18"/>
    <p:sldId id="287" r:id="rId19"/>
    <p:sldId id="285" r:id="rId20"/>
    <p:sldId id="288" r:id="rId21"/>
    <p:sldId id="274" r:id="rId22"/>
    <p:sldId id="289" r:id="rId23"/>
    <p:sldId id="290" r:id="rId24"/>
    <p:sldId id="272" r:id="rId25"/>
    <p:sldId id="291" r:id="rId26"/>
    <p:sldId id="292" r:id="rId27"/>
    <p:sldId id="294" r:id="rId28"/>
    <p:sldId id="293" r:id="rId29"/>
    <p:sldId id="295" r:id="rId30"/>
    <p:sldId id="296" r:id="rId31"/>
    <p:sldId id="297" r:id="rId32"/>
    <p:sldId id="258" r:id="rId33"/>
    <p:sldId id="298" r:id="rId34"/>
    <p:sldId id="299" r:id="rId35"/>
    <p:sldId id="300" r:id="rId36"/>
    <p:sldId id="303" r:id="rId37"/>
    <p:sldId id="335" r:id="rId38"/>
    <p:sldId id="304" r:id="rId39"/>
    <p:sldId id="313" r:id="rId40"/>
    <p:sldId id="305" r:id="rId41"/>
    <p:sldId id="308" r:id="rId42"/>
    <p:sldId id="306" r:id="rId43"/>
    <p:sldId id="307" r:id="rId44"/>
    <p:sldId id="311" r:id="rId45"/>
    <p:sldId id="312" r:id="rId46"/>
    <p:sldId id="309" r:id="rId47"/>
    <p:sldId id="314" r:id="rId48"/>
    <p:sldId id="315" r:id="rId49"/>
    <p:sldId id="317" r:id="rId50"/>
    <p:sldId id="318" r:id="rId51"/>
    <p:sldId id="320" r:id="rId52"/>
    <p:sldId id="321" r:id="rId53"/>
    <p:sldId id="322" r:id="rId54"/>
    <p:sldId id="323" r:id="rId55"/>
    <p:sldId id="336" r:id="rId56"/>
    <p:sldId id="337" r:id="rId57"/>
    <p:sldId id="333" r:id="rId58"/>
    <p:sldId id="334" r:id="rId59"/>
    <p:sldId id="338" r:id="rId60"/>
    <p:sldId id="340" r:id="rId61"/>
    <p:sldId id="33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F53"/>
    <a:srgbClr val="253059"/>
    <a:srgbClr val="FFFFFF"/>
    <a:srgbClr val="0F1949"/>
    <a:srgbClr val="28B18E"/>
    <a:srgbClr val="1AB18D"/>
    <a:srgbClr val="13B28F"/>
    <a:srgbClr val="15B4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49" autoAdjust="0"/>
    <p:restoredTop sz="66176" autoAdjust="0"/>
  </p:normalViewPr>
  <p:slideViewPr>
    <p:cSldViewPr snapToGrid="0">
      <p:cViewPr varScale="1">
        <p:scale>
          <a:sx n="65" d="100"/>
          <a:sy n="65" d="100"/>
        </p:scale>
        <p:origin x="124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701FF-0225-4D86-8BE0-C2ECFE306EFF}" type="datetimeFigureOut">
              <a:rPr lang="en-GB" smtClean="0"/>
              <a:t>08/05/2019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50AC1D-3DE2-4E6E-AD13-3770B1489A53}" type="slidenum">
              <a:rPr lang="en-GB" smtClean="0"/>
              <a:t>‹#›</a:t>
            </a:fld>
            <a:endParaRPr lang="en-GB"/>
          </a:p>
        </p:txBody>
      </p:sp>
    </p:spTree>
    <p:extLst>
      <p:ext uri="{BB962C8B-B14F-4D97-AF65-F5344CB8AC3E}">
        <p14:creationId xmlns:p14="http://schemas.microsoft.com/office/powerpoint/2010/main" val="4206962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Photo credit Iain Leach</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1</a:t>
            </a:fld>
            <a:endParaRPr lang="en-GB"/>
          </a:p>
        </p:txBody>
      </p:sp>
    </p:spTree>
    <p:extLst>
      <p:ext uri="{BB962C8B-B14F-4D97-AF65-F5344CB8AC3E}">
        <p14:creationId xmlns:p14="http://schemas.microsoft.com/office/powerpoint/2010/main" val="1497370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r>
              <a:rPr lang="en-GB" dirty="0" smtClean="0"/>
              <a:t>Animations on diagram</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12</a:t>
            </a:fld>
            <a:endParaRPr lang="en-GB"/>
          </a:p>
        </p:txBody>
      </p:sp>
    </p:spTree>
    <p:extLst>
      <p:ext uri="{BB962C8B-B14F-4D97-AF65-F5344CB8AC3E}">
        <p14:creationId xmlns:p14="http://schemas.microsoft.com/office/powerpoint/2010/main" val="3156857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Notes: </a:t>
            </a:r>
            <a:r>
              <a:rPr lang="en-GB" sz="1200" b="0" i="0" kern="1200" dirty="0" smtClean="0">
                <a:solidFill>
                  <a:schemeClr val="tx1"/>
                </a:solidFill>
                <a:effectLst/>
                <a:latin typeface="+mn-lt"/>
                <a:ea typeface="+mn-ea"/>
                <a:cs typeface="+mn-cs"/>
              </a:rPr>
              <a:t>Animation</a:t>
            </a:r>
            <a:r>
              <a:rPr lang="en-GB" sz="1200" b="0" i="0" kern="1200" baseline="0" dirty="0" smtClean="0">
                <a:solidFill>
                  <a:schemeClr val="tx1"/>
                </a:solidFill>
                <a:effectLst/>
                <a:latin typeface="+mn-lt"/>
                <a:ea typeface="+mn-ea"/>
                <a:cs typeface="+mn-cs"/>
              </a:rPr>
              <a:t> on diagrams</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13</a:t>
            </a:fld>
            <a:endParaRPr lang="en-GB"/>
          </a:p>
        </p:txBody>
      </p:sp>
    </p:spTree>
    <p:extLst>
      <p:ext uri="{BB962C8B-B14F-4D97-AF65-F5344CB8AC3E}">
        <p14:creationId xmlns:p14="http://schemas.microsoft.com/office/powerpoint/2010/main" val="2048824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a:t>
            </a:r>
            <a:r>
              <a:rPr lang="en-GB" b="1" baseline="0" dirty="0" smtClean="0"/>
              <a:t> </a:t>
            </a:r>
            <a:r>
              <a:rPr lang="en-GB" dirty="0" smtClean="0"/>
              <a:t>Animation on diagrams</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14</a:t>
            </a:fld>
            <a:endParaRPr lang="en-GB"/>
          </a:p>
        </p:txBody>
      </p:sp>
    </p:spTree>
    <p:extLst>
      <p:ext uri="{BB962C8B-B14F-4D97-AF65-F5344CB8AC3E}">
        <p14:creationId xmlns:p14="http://schemas.microsoft.com/office/powerpoint/2010/main" val="746915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Notes: </a:t>
            </a:r>
            <a:r>
              <a:rPr lang="en-GB" dirty="0" smtClean="0"/>
              <a:t>This new species: they can no longer interbreed with the species they evolved from</a:t>
            </a:r>
          </a:p>
          <a:p>
            <a:r>
              <a:rPr lang="en-GB" dirty="0" smtClean="0"/>
              <a:t>Animation</a:t>
            </a:r>
            <a:r>
              <a:rPr lang="en-GB" baseline="0" dirty="0" smtClean="0"/>
              <a:t> on diagrams.</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15</a:t>
            </a:fld>
            <a:endParaRPr lang="en-GB"/>
          </a:p>
        </p:txBody>
      </p:sp>
    </p:spTree>
    <p:extLst>
      <p:ext uri="{BB962C8B-B14F-4D97-AF65-F5344CB8AC3E}">
        <p14:creationId xmlns:p14="http://schemas.microsoft.com/office/powerpoint/2010/main" val="3018524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p>
          <a:p>
            <a:r>
              <a:rPr lang="en-GB" b="0" dirty="0" smtClean="0"/>
              <a:t>The 15 minute video provides a</a:t>
            </a:r>
            <a:r>
              <a:rPr lang="en-GB" b="0" baseline="0" dirty="0" smtClean="0"/>
              <a:t>n introduction to the life cycle, behaviour and ecology of dragonflies.</a:t>
            </a:r>
            <a:endParaRPr lang="en-GB" b="0" dirty="0" smtClean="0"/>
          </a:p>
          <a:p>
            <a:r>
              <a:rPr lang="en-GB" dirty="0" smtClean="0"/>
              <a:t>Please check YouTube for adverts and suitability before launching</a:t>
            </a:r>
            <a:r>
              <a:rPr lang="en-GB" baseline="0" dirty="0" smtClean="0"/>
              <a:t> the video.</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16</a:t>
            </a:fld>
            <a:endParaRPr lang="en-GB"/>
          </a:p>
        </p:txBody>
      </p:sp>
    </p:spTree>
    <p:extLst>
      <p:ext uri="{BB962C8B-B14F-4D97-AF65-F5344CB8AC3E}">
        <p14:creationId xmlns:p14="http://schemas.microsoft.com/office/powerpoint/2010/main" val="807202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r>
              <a:rPr lang="en-GB" dirty="0" smtClean="0"/>
              <a:t>Males have red markings and females have yellow markings</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17</a:t>
            </a:fld>
            <a:endParaRPr lang="en-GB"/>
          </a:p>
        </p:txBody>
      </p:sp>
    </p:spTree>
    <p:extLst>
      <p:ext uri="{BB962C8B-B14F-4D97-AF65-F5344CB8AC3E}">
        <p14:creationId xmlns:p14="http://schemas.microsoft.com/office/powerpoint/2010/main" val="2451386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Notes: </a:t>
            </a:r>
            <a:r>
              <a:rPr lang="en-GB" dirty="0" smtClean="0"/>
              <a:t>This rare species of Dragonfly is only found in northern</a:t>
            </a:r>
            <a:r>
              <a:rPr lang="en-GB" baseline="0" dirty="0" smtClean="0"/>
              <a:t> </a:t>
            </a:r>
            <a:r>
              <a:rPr lang="en-GB" dirty="0" smtClean="0"/>
              <a:t>Scotland and a few sites in England.</a:t>
            </a:r>
          </a:p>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18</a:t>
            </a:fld>
            <a:endParaRPr lang="en-GB"/>
          </a:p>
        </p:txBody>
      </p:sp>
    </p:spTree>
    <p:extLst>
      <p:ext uri="{BB962C8B-B14F-4D97-AF65-F5344CB8AC3E}">
        <p14:creationId xmlns:p14="http://schemas.microsoft.com/office/powerpoint/2010/main" val="446937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Notes: </a:t>
            </a:r>
            <a:r>
              <a:rPr lang="en-GB" dirty="0" smtClean="0"/>
              <a:t>This activity is based on a real life scientific study! Can you come to the same conclusion as the scientists?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smtClean="0"/>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Flenner, I., </a:t>
            </a:r>
            <a:r>
              <a:rPr lang="en-GB" sz="1200" b="0" i="0" kern="1200" dirty="0" err="1" smtClean="0">
                <a:solidFill>
                  <a:schemeClr val="tx1"/>
                </a:solidFill>
                <a:effectLst/>
                <a:latin typeface="+mn-lt"/>
                <a:ea typeface="+mn-ea"/>
                <a:cs typeface="+mn-cs"/>
              </a:rPr>
              <a:t>Olne</a:t>
            </a:r>
            <a:r>
              <a:rPr lang="en-GB" sz="1200" b="0" i="0" kern="1200" dirty="0" smtClean="0">
                <a:solidFill>
                  <a:schemeClr val="tx1"/>
                </a:solidFill>
                <a:effectLst/>
                <a:latin typeface="+mn-lt"/>
                <a:ea typeface="+mn-ea"/>
                <a:cs typeface="+mn-cs"/>
              </a:rPr>
              <a:t>, K., </a:t>
            </a:r>
            <a:r>
              <a:rPr lang="en-GB" sz="1200" b="0" i="0" kern="1200" dirty="0" err="1" smtClean="0">
                <a:solidFill>
                  <a:schemeClr val="tx1"/>
                </a:solidFill>
                <a:effectLst/>
                <a:latin typeface="+mn-lt"/>
                <a:ea typeface="+mn-ea"/>
                <a:cs typeface="+mn-cs"/>
              </a:rPr>
              <a:t>Suhling</a:t>
            </a:r>
            <a:r>
              <a:rPr lang="en-GB" sz="1200" b="0" i="0" kern="1200" dirty="0" smtClean="0">
                <a:solidFill>
                  <a:schemeClr val="tx1"/>
                </a:solidFill>
                <a:effectLst/>
                <a:latin typeface="+mn-lt"/>
                <a:ea typeface="+mn-ea"/>
                <a:cs typeface="+mn-cs"/>
              </a:rPr>
              <a:t>, F. and </a:t>
            </a:r>
            <a:r>
              <a:rPr lang="en-GB" sz="1200" b="0" i="0" kern="1200" dirty="0" err="1" smtClean="0">
                <a:solidFill>
                  <a:schemeClr val="tx1"/>
                </a:solidFill>
                <a:effectLst/>
                <a:latin typeface="+mn-lt"/>
                <a:ea typeface="+mn-ea"/>
                <a:cs typeface="+mn-cs"/>
              </a:rPr>
              <a:t>Sahlén</a:t>
            </a:r>
            <a:r>
              <a:rPr lang="en-GB" sz="1200" b="0" i="0" kern="1200" dirty="0" smtClean="0">
                <a:solidFill>
                  <a:schemeClr val="tx1"/>
                </a:solidFill>
                <a:effectLst/>
                <a:latin typeface="+mn-lt"/>
                <a:ea typeface="+mn-ea"/>
                <a:cs typeface="+mn-cs"/>
              </a:rPr>
              <a:t>, G. (2009) Predator-induced spine length and </a:t>
            </a:r>
            <a:r>
              <a:rPr lang="en-GB" sz="1200" b="0" i="0" kern="1200" dirty="0" err="1" smtClean="0">
                <a:solidFill>
                  <a:schemeClr val="tx1"/>
                </a:solidFill>
                <a:effectLst/>
                <a:latin typeface="+mn-lt"/>
                <a:ea typeface="+mn-ea"/>
                <a:cs typeface="+mn-cs"/>
              </a:rPr>
              <a:t>exocuticle</a:t>
            </a:r>
            <a:r>
              <a:rPr lang="en-GB" sz="1200" b="0" i="0" kern="1200" dirty="0" smtClean="0">
                <a:solidFill>
                  <a:schemeClr val="tx1"/>
                </a:solidFill>
                <a:effectLst/>
                <a:latin typeface="+mn-lt"/>
                <a:ea typeface="+mn-ea"/>
                <a:cs typeface="+mn-cs"/>
              </a:rPr>
              <a:t> thickness in </a:t>
            </a:r>
            <a:r>
              <a:rPr lang="en-GB" sz="1200" b="0" i="1" kern="1200" dirty="0" err="1" smtClean="0">
                <a:solidFill>
                  <a:schemeClr val="tx1"/>
                </a:solidFill>
                <a:effectLst/>
                <a:latin typeface="+mn-lt"/>
                <a:ea typeface="+mn-ea"/>
                <a:cs typeface="+mn-cs"/>
              </a:rPr>
              <a:t>Leucorrhinia</a:t>
            </a:r>
            <a:r>
              <a:rPr lang="en-GB" sz="1200" b="0" i="1" kern="1200" dirty="0" smtClean="0">
                <a:solidFill>
                  <a:schemeClr val="tx1"/>
                </a:solidFill>
                <a:effectLst/>
                <a:latin typeface="+mn-lt"/>
                <a:ea typeface="+mn-ea"/>
                <a:cs typeface="+mn-cs"/>
              </a:rPr>
              <a:t> </a:t>
            </a:r>
            <a:r>
              <a:rPr lang="en-GB" sz="1200" b="0" i="1" kern="1200" dirty="0" err="1" smtClean="0">
                <a:solidFill>
                  <a:schemeClr val="tx1"/>
                </a:solidFill>
                <a:effectLst/>
                <a:latin typeface="+mn-lt"/>
                <a:ea typeface="+mn-ea"/>
                <a:cs typeface="+mn-cs"/>
              </a:rPr>
              <a:t>dubia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Insecta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Odonata</a:t>
            </a:r>
            <a:r>
              <a:rPr lang="en-GB" sz="1200" b="0" i="0" kern="1200" dirty="0" smtClean="0">
                <a:solidFill>
                  <a:schemeClr val="tx1"/>
                </a:solidFill>
                <a:effectLst/>
                <a:latin typeface="+mn-lt"/>
                <a:ea typeface="+mn-ea"/>
                <a:cs typeface="+mn-cs"/>
              </a:rPr>
              <a:t>): a simple physiological trade-off? </a:t>
            </a:r>
            <a:r>
              <a:rPr lang="en-GB" sz="1200" b="0" i="1" kern="1200" dirty="0" smtClean="0">
                <a:solidFill>
                  <a:schemeClr val="tx1"/>
                </a:solidFill>
                <a:effectLst/>
                <a:latin typeface="+mn-lt"/>
                <a:ea typeface="+mn-ea"/>
                <a:cs typeface="+mn-cs"/>
              </a:rPr>
              <a:t>Ecological Entomology</a:t>
            </a:r>
            <a:r>
              <a:rPr lang="en-GB" sz="1200" b="0" i="0" kern="1200" dirty="0" smtClean="0">
                <a:solidFill>
                  <a:schemeClr val="tx1"/>
                </a:solidFill>
                <a:effectLst/>
                <a:latin typeface="+mn-lt"/>
                <a:ea typeface="+mn-ea"/>
                <a:cs typeface="+mn-cs"/>
              </a:rPr>
              <a:t>, </a:t>
            </a:r>
            <a:r>
              <a:rPr lang="en-GB" sz="1200" b="1" i="0" kern="1200" dirty="0" smtClean="0">
                <a:solidFill>
                  <a:schemeClr val="tx1"/>
                </a:solidFill>
                <a:effectLst/>
                <a:latin typeface="+mn-lt"/>
                <a:ea typeface="+mn-ea"/>
                <a:cs typeface="+mn-cs"/>
              </a:rPr>
              <a:t>34</a:t>
            </a:r>
            <a:r>
              <a:rPr lang="en-GB" sz="1200" b="0" i="0" kern="1200" dirty="0" smtClean="0">
                <a:solidFill>
                  <a:schemeClr val="tx1"/>
                </a:solidFill>
                <a:effectLst/>
                <a:latin typeface="+mn-lt"/>
                <a:ea typeface="+mn-ea"/>
                <a:cs typeface="+mn-cs"/>
              </a:rPr>
              <a:t>: 735-740.</a:t>
            </a:r>
          </a:p>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19</a:t>
            </a:fld>
            <a:endParaRPr lang="en-GB"/>
          </a:p>
        </p:txBody>
      </p:sp>
    </p:spTree>
    <p:extLst>
      <p:ext uri="{BB962C8B-B14F-4D97-AF65-F5344CB8AC3E}">
        <p14:creationId xmlns:p14="http://schemas.microsoft.com/office/powerpoint/2010/main" val="2340800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Notes: </a:t>
            </a:r>
            <a:r>
              <a:rPr lang="en-GB" dirty="0" smtClean="0"/>
              <a:t>This activity is based on a real life scientific study!</a:t>
            </a:r>
          </a:p>
          <a:p>
            <a:endParaRPr lang="en-GB" dirty="0" smtClean="0"/>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Flenner, I., </a:t>
            </a:r>
            <a:r>
              <a:rPr lang="en-GB" sz="1200" b="0" i="0" kern="1200" dirty="0" err="1" smtClean="0">
                <a:solidFill>
                  <a:schemeClr val="tx1"/>
                </a:solidFill>
                <a:effectLst/>
                <a:latin typeface="+mn-lt"/>
                <a:ea typeface="+mn-ea"/>
                <a:cs typeface="+mn-cs"/>
              </a:rPr>
              <a:t>Olne</a:t>
            </a:r>
            <a:r>
              <a:rPr lang="en-GB" sz="1200" b="0" i="0" kern="1200" dirty="0" smtClean="0">
                <a:solidFill>
                  <a:schemeClr val="tx1"/>
                </a:solidFill>
                <a:effectLst/>
                <a:latin typeface="+mn-lt"/>
                <a:ea typeface="+mn-ea"/>
                <a:cs typeface="+mn-cs"/>
              </a:rPr>
              <a:t>, K., </a:t>
            </a:r>
            <a:r>
              <a:rPr lang="en-GB" sz="1200" b="0" i="0" kern="1200" dirty="0" err="1" smtClean="0">
                <a:solidFill>
                  <a:schemeClr val="tx1"/>
                </a:solidFill>
                <a:effectLst/>
                <a:latin typeface="+mn-lt"/>
                <a:ea typeface="+mn-ea"/>
                <a:cs typeface="+mn-cs"/>
              </a:rPr>
              <a:t>Suhling</a:t>
            </a:r>
            <a:r>
              <a:rPr lang="en-GB" sz="1200" b="0" i="0" kern="1200" dirty="0" smtClean="0">
                <a:solidFill>
                  <a:schemeClr val="tx1"/>
                </a:solidFill>
                <a:effectLst/>
                <a:latin typeface="+mn-lt"/>
                <a:ea typeface="+mn-ea"/>
                <a:cs typeface="+mn-cs"/>
              </a:rPr>
              <a:t>, F. and </a:t>
            </a:r>
            <a:r>
              <a:rPr lang="en-GB" sz="1200" b="0" i="0" kern="1200" dirty="0" err="1" smtClean="0">
                <a:solidFill>
                  <a:schemeClr val="tx1"/>
                </a:solidFill>
                <a:effectLst/>
                <a:latin typeface="+mn-lt"/>
                <a:ea typeface="+mn-ea"/>
                <a:cs typeface="+mn-cs"/>
              </a:rPr>
              <a:t>Sahlén</a:t>
            </a:r>
            <a:r>
              <a:rPr lang="en-GB" sz="1200" b="0" i="0" kern="1200" dirty="0" smtClean="0">
                <a:solidFill>
                  <a:schemeClr val="tx1"/>
                </a:solidFill>
                <a:effectLst/>
                <a:latin typeface="+mn-lt"/>
                <a:ea typeface="+mn-ea"/>
                <a:cs typeface="+mn-cs"/>
              </a:rPr>
              <a:t>, G. (2009) Predator-induced spine length and </a:t>
            </a:r>
            <a:r>
              <a:rPr lang="en-GB" sz="1200" b="0" i="0" kern="1200" dirty="0" err="1" smtClean="0">
                <a:solidFill>
                  <a:schemeClr val="tx1"/>
                </a:solidFill>
                <a:effectLst/>
                <a:latin typeface="+mn-lt"/>
                <a:ea typeface="+mn-ea"/>
                <a:cs typeface="+mn-cs"/>
              </a:rPr>
              <a:t>exocuticle</a:t>
            </a:r>
            <a:r>
              <a:rPr lang="en-GB" sz="1200" b="0" i="0" kern="1200" dirty="0" smtClean="0">
                <a:solidFill>
                  <a:schemeClr val="tx1"/>
                </a:solidFill>
                <a:effectLst/>
                <a:latin typeface="+mn-lt"/>
                <a:ea typeface="+mn-ea"/>
                <a:cs typeface="+mn-cs"/>
              </a:rPr>
              <a:t> thickness in </a:t>
            </a:r>
            <a:r>
              <a:rPr lang="en-GB" sz="1200" b="0" i="1" kern="1200" dirty="0" err="1" smtClean="0">
                <a:solidFill>
                  <a:schemeClr val="tx1"/>
                </a:solidFill>
                <a:effectLst/>
                <a:latin typeface="+mn-lt"/>
                <a:ea typeface="+mn-ea"/>
                <a:cs typeface="+mn-cs"/>
              </a:rPr>
              <a:t>Leucorrhinia</a:t>
            </a:r>
            <a:r>
              <a:rPr lang="en-GB" sz="1200" b="0" i="1" kern="1200" dirty="0" smtClean="0">
                <a:solidFill>
                  <a:schemeClr val="tx1"/>
                </a:solidFill>
                <a:effectLst/>
                <a:latin typeface="+mn-lt"/>
                <a:ea typeface="+mn-ea"/>
                <a:cs typeface="+mn-cs"/>
              </a:rPr>
              <a:t> </a:t>
            </a:r>
            <a:r>
              <a:rPr lang="en-GB" sz="1200" b="0" i="1" kern="1200" dirty="0" err="1" smtClean="0">
                <a:solidFill>
                  <a:schemeClr val="tx1"/>
                </a:solidFill>
                <a:effectLst/>
                <a:latin typeface="+mn-lt"/>
                <a:ea typeface="+mn-ea"/>
                <a:cs typeface="+mn-cs"/>
              </a:rPr>
              <a:t>dubia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Insecta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Odonata</a:t>
            </a:r>
            <a:r>
              <a:rPr lang="en-GB" sz="1200" b="0" i="0" kern="1200" dirty="0" smtClean="0">
                <a:solidFill>
                  <a:schemeClr val="tx1"/>
                </a:solidFill>
                <a:effectLst/>
                <a:latin typeface="+mn-lt"/>
                <a:ea typeface="+mn-ea"/>
                <a:cs typeface="+mn-cs"/>
              </a:rPr>
              <a:t>): a simple physiological trade-off? </a:t>
            </a:r>
            <a:r>
              <a:rPr lang="en-GB" sz="1200" b="0" i="1" kern="1200" dirty="0" smtClean="0">
                <a:solidFill>
                  <a:schemeClr val="tx1"/>
                </a:solidFill>
                <a:effectLst/>
                <a:latin typeface="+mn-lt"/>
                <a:ea typeface="+mn-ea"/>
                <a:cs typeface="+mn-cs"/>
              </a:rPr>
              <a:t>Ecological Entomology</a:t>
            </a:r>
            <a:r>
              <a:rPr lang="en-GB" sz="1200" b="0" i="0" kern="1200" dirty="0" smtClean="0">
                <a:solidFill>
                  <a:schemeClr val="tx1"/>
                </a:solidFill>
                <a:effectLst/>
                <a:latin typeface="+mn-lt"/>
                <a:ea typeface="+mn-ea"/>
                <a:cs typeface="+mn-cs"/>
              </a:rPr>
              <a:t>, </a:t>
            </a:r>
            <a:r>
              <a:rPr lang="en-GB" sz="1200" b="1" i="0" kern="1200" dirty="0" smtClean="0">
                <a:solidFill>
                  <a:schemeClr val="tx1"/>
                </a:solidFill>
                <a:effectLst/>
                <a:latin typeface="+mn-lt"/>
                <a:ea typeface="+mn-ea"/>
                <a:cs typeface="+mn-cs"/>
              </a:rPr>
              <a:t>34</a:t>
            </a:r>
            <a:r>
              <a:rPr lang="en-GB" sz="1200" b="0" i="0" kern="1200" dirty="0" smtClean="0">
                <a:solidFill>
                  <a:schemeClr val="tx1"/>
                </a:solidFill>
                <a:effectLst/>
                <a:latin typeface="+mn-lt"/>
                <a:ea typeface="+mn-ea"/>
                <a:cs typeface="+mn-cs"/>
              </a:rPr>
              <a:t>: 735-740.</a:t>
            </a:r>
          </a:p>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20</a:t>
            </a:fld>
            <a:endParaRPr lang="en-GB"/>
          </a:p>
        </p:txBody>
      </p:sp>
    </p:spTree>
    <p:extLst>
      <p:ext uri="{BB962C8B-B14F-4D97-AF65-F5344CB8AC3E}">
        <p14:creationId xmlns:p14="http://schemas.microsoft.com/office/powerpoint/2010/main" val="2366225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r>
              <a:rPr lang="en-GB" dirty="0" smtClean="0"/>
              <a:t>Teacher</a:t>
            </a:r>
            <a:r>
              <a:rPr lang="en-GB" baseline="0" dirty="0" smtClean="0"/>
              <a:t> to ask the class the following questions</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21</a:t>
            </a:fld>
            <a:endParaRPr lang="en-GB"/>
          </a:p>
        </p:txBody>
      </p:sp>
    </p:spTree>
    <p:extLst>
      <p:ext uri="{BB962C8B-B14F-4D97-AF65-F5344CB8AC3E}">
        <p14:creationId xmlns:p14="http://schemas.microsoft.com/office/powerpoint/2010/main" val="1055973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a:t>
            </a:r>
          </a:p>
          <a:p>
            <a:endParaRPr lang="en-GB" b="1" dirty="0" smtClean="0"/>
          </a:p>
          <a:p>
            <a:r>
              <a:rPr lang="en-GB" dirty="0" smtClean="0"/>
              <a:t>Key words:</a:t>
            </a:r>
          </a:p>
          <a:p>
            <a:r>
              <a:rPr lang="en-GB" b="1" dirty="0" smtClean="0"/>
              <a:t>Theory:</a:t>
            </a:r>
            <a:r>
              <a:rPr lang="en-GB" b="1" baseline="0" dirty="0" smtClean="0"/>
              <a:t> </a:t>
            </a:r>
            <a:r>
              <a:rPr lang="en-GB" baseline="0" dirty="0" smtClean="0"/>
              <a:t>a system of ideas intended to explain something</a:t>
            </a:r>
            <a:endParaRPr lang="en-GB" dirty="0" smtClean="0"/>
          </a:p>
          <a:p>
            <a:r>
              <a:rPr lang="en-GB" b="1" dirty="0" smtClean="0"/>
              <a:t>Heritable: </a:t>
            </a:r>
            <a:r>
              <a:rPr lang="en-GB" dirty="0" smtClean="0"/>
              <a:t>can be inherited by</a:t>
            </a:r>
            <a:r>
              <a:rPr lang="en-GB" baseline="0" dirty="0" smtClean="0"/>
              <a:t> offspring from their parents</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4</a:t>
            </a:fld>
            <a:endParaRPr lang="en-GB"/>
          </a:p>
        </p:txBody>
      </p:sp>
    </p:spTree>
    <p:extLst>
      <p:ext uri="{BB962C8B-B14F-4D97-AF65-F5344CB8AC3E}">
        <p14:creationId xmlns:p14="http://schemas.microsoft.com/office/powerpoint/2010/main" val="143353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r>
              <a:rPr lang="en-GB" dirty="0" smtClean="0"/>
              <a:t>Teacher</a:t>
            </a:r>
            <a:r>
              <a:rPr lang="en-GB" baseline="0" dirty="0" smtClean="0"/>
              <a:t> to ask the class the following questions</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22</a:t>
            </a:fld>
            <a:endParaRPr lang="en-GB"/>
          </a:p>
        </p:txBody>
      </p:sp>
    </p:spTree>
    <p:extLst>
      <p:ext uri="{BB962C8B-B14F-4D97-AF65-F5344CB8AC3E}">
        <p14:creationId xmlns:p14="http://schemas.microsoft.com/office/powerpoint/2010/main" val="2659477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r>
              <a:rPr lang="en-GB" dirty="0" smtClean="0"/>
              <a:t>Teacher</a:t>
            </a:r>
            <a:r>
              <a:rPr lang="en-GB" baseline="0" dirty="0" smtClean="0"/>
              <a:t> to ask the class the following questions</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23</a:t>
            </a:fld>
            <a:endParaRPr lang="en-GB"/>
          </a:p>
        </p:txBody>
      </p:sp>
    </p:spTree>
    <p:extLst>
      <p:ext uri="{BB962C8B-B14F-4D97-AF65-F5344CB8AC3E}">
        <p14:creationId xmlns:p14="http://schemas.microsoft.com/office/powerpoint/2010/main" val="3317528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r>
              <a:rPr lang="en-GB" dirty="0" smtClean="0"/>
              <a:t>Camouflaged stick insect</a:t>
            </a:r>
          </a:p>
        </p:txBody>
      </p:sp>
      <p:sp>
        <p:nvSpPr>
          <p:cNvPr id="4" name="Slide Number Placeholder 3"/>
          <p:cNvSpPr>
            <a:spLocks noGrp="1"/>
          </p:cNvSpPr>
          <p:nvPr>
            <p:ph type="sldNum" sz="quarter" idx="10"/>
          </p:nvPr>
        </p:nvSpPr>
        <p:spPr/>
        <p:txBody>
          <a:bodyPr/>
          <a:lstStyle/>
          <a:p>
            <a:fld id="{1550AC1D-3DE2-4E6E-AD13-3770B1489A53}" type="slidenum">
              <a:rPr lang="en-GB" smtClean="0"/>
              <a:t>24</a:t>
            </a:fld>
            <a:endParaRPr lang="en-GB"/>
          </a:p>
        </p:txBody>
      </p:sp>
    </p:spTree>
    <p:extLst>
      <p:ext uri="{BB962C8B-B14F-4D97-AF65-F5344CB8AC3E}">
        <p14:creationId xmlns:p14="http://schemas.microsoft.com/office/powerpoint/2010/main" val="2345210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r>
              <a:rPr lang="en-GB" dirty="0" smtClean="0"/>
              <a:t>Here are the</a:t>
            </a:r>
            <a:r>
              <a:rPr lang="en-GB" baseline="0" dirty="0" smtClean="0"/>
              <a:t> larvae of two different species of Dragonfly </a:t>
            </a:r>
          </a:p>
          <a:p>
            <a:r>
              <a:rPr lang="en-GB" baseline="0" dirty="0" smtClean="0"/>
              <a:t>Emperor and Common Clubtail.</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25</a:t>
            </a:fld>
            <a:endParaRPr lang="en-GB"/>
          </a:p>
        </p:txBody>
      </p:sp>
    </p:spTree>
    <p:extLst>
      <p:ext uri="{BB962C8B-B14F-4D97-AF65-F5344CB8AC3E}">
        <p14:creationId xmlns:p14="http://schemas.microsoft.com/office/powerpoint/2010/main" val="2050090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r>
              <a:rPr lang="en-GB" dirty="0" smtClean="0"/>
              <a:t>Explain the differences between the</a:t>
            </a:r>
            <a:r>
              <a:rPr lang="en-GB" baseline="0" dirty="0" smtClean="0"/>
              <a:t> two species and point them out on the photos.</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26</a:t>
            </a:fld>
            <a:endParaRPr lang="en-GB"/>
          </a:p>
        </p:txBody>
      </p:sp>
    </p:spTree>
    <p:extLst>
      <p:ext uri="{BB962C8B-B14F-4D97-AF65-F5344CB8AC3E}">
        <p14:creationId xmlns:p14="http://schemas.microsoft.com/office/powerpoint/2010/main" val="363630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Notes: Ask if anyone can guess what the habitats that each species have adapted to might be like.</a:t>
            </a:r>
          </a:p>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27</a:t>
            </a:fld>
            <a:endParaRPr lang="en-GB"/>
          </a:p>
        </p:txBody>
      </p:sp>
    </p:spTree>
    <p:extLst>
      <p:ext uri="{BB962C8B-B14F-4D97-AF65-F5344CB8AC3E}">
        <p14:creationId xmlns:p14="http://schemas.microsoft.com/office/powerpoint/2010/main" val="2727578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28</a:t>
            </a:fld>
            <a:endParaRPr lang="en-GB"/>
          </a:p>
        </p:txBody>
      </p:sp>
    </p:spTree>
    <p:extLst>
      <p:ext uri="{BB962C8B-B14F-4D97-AF65-F5344CB8AC3E}">
        <p14:creationId xmlns:p14="http://schemas.microsoft.com/office/powerpoint/2010/main" val="948822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29</a:t>
            </a:fld>
            <a:endParaRPr lang="en-GB"/>
          </a:p>
        </p:txBody>
      </p:sp>
    </p:spTree>
    <p:extLst>
      <p:ext uri="{BB962C8B-B14F-4D97-AF65-F5344CB8AC3E}">
        <p14:creationId xmlns:p14="http://schemas.microsoft.com/office/powerpoint/2010/main" val="1689055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30</a:t>
            </a:fld>
            <a:endParaRPr lang="en-GB"/>
          </a:p>
        </p:txBody>
      </p:sp>
    </p:spTree>
    <p:extLst>
      <p:ext uri="{BB962C8B-B14F-4D97-AF65-F5344CB8AC3E}">
        <p14:creationId xmlns:p14="http://schemas.microsoft.com/office/powerpoint/2010/main" val="496758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31</a:t>
            </a:fld>
            <a:endParaRPr lang="en-GB"/>
          </a:p>
        </p:txBody>
      </p:sp>
    </p:spTree>
    <p:extLst>
      <p:ext uri="{BB962C8B-B14F-4D97-AF65-F5344CB8AC3E}">
        <p14:creationId xmlns:p14="http://schemas.microsoft.com/office/powerpoint/2010/main" val="654557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a:t>
            </a:r>
          </a:p>
          <a:p>
            <a:r>
              <a:rPr lang="en-GB" dirty="0" smtClean="0"/>
              <a:t>Say</a:t>
            </a:r>
            <a:r>
              <a:rPr lang="en-GB" baseline="0" dirty="0" smtClean="0"/>
              <a:t> hello to your ancient ancestor!</a:t>
            </a:r>
          </a:p>
          <a:p>
            <a:r>
              <a:rPr lang="en-GB" baseline="0" dirty="0" smtClean="0"/>
              <a:t>Hydrothermal vents are fissures in the earth surface where heat escapes and heats the water – like a water volcano!</a:t>
            </a:r>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5</a:t>
            </a:fld>
            <a:endParaRPr lang="en-GB"/>
          </a:p>
        </p:txBody>
      </p:sp>
    </p:spTree>
    <p:extLst>
      <p:ext uri="{BB962C8B-B14F-4D97-AF65-F5344CB8AC3E}">
        <p14:creationId xmlns:p14="http://schemas.microsoft.com/office/powerpoint/2010/main" val="664045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Notes: </a:t>
            </a:r>
            <a:r>
              <a:rPr lang="en-GB" dirty="0" smtClean="0"/>
              <a:t>Hand</a:t>
            </a:r>
            <a:r>
              <a:rPr lang="en-GB" baseline="0" dirty="0" smtClean="0"/>
              <a:t> out print outs, or show the different habitats on screen and get each group to design a dragonfly larvae for each habitat.</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32</a:t>
            </a:fld>
            <a:endParaRPr lang="en-GB"/>
          </a:p>
        </p:txBody>
      </p:sp>
    </p:spTree>
    <p:extLst>
      <p:ext uri="{BB962C8B-B14F-4D97-AF65-F5344CB8AC3E}">
        <p14:creationId xmlns:p14="http://schemas.microsoft.com/office/powerpoint/2010/main" val="4185583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r>
              <a:rPr lang="en-GB" dirty="0" smtClean="0"/>
              <a:t>Extinct Passenger pigeon – once the most common bird in the USA but went extinct due to unsustainable</a:t>
            </a:r>
            <a:r>
              <a:rPr lang="en-GB" baseline="0" dirty="0" smtClean="0"/>
              <a:t> hunting. People thought that the species was so common and widespread that it could never be depleted. The very last Passenger Pigeon, a female named Martha, died in Cincinnati Zoo  in 1914. The species was then officially extinct. https://www.audubon.org/magazine/may-june-2014/why-passenger-pigeon-went-extinct </a:t>
            </a:r>
          </a:p>
          <a:p>
            <a:endParaRPr lang="en-GB" baseline="0" dirty="0" smtClean="0"/>
          </a:p>
          <a:p>
            <a:r>
              <a:rPr lang="en-GB" baseline="0" dirty="0" smtClean="0"/>
              <a:t>Ask students to think of other examples of extinct species and what caused extinction– e.g. Dinosaurs, Woolly Mammoth.</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33</a:t>
            </a:fld>
            <a:endParaRPr lang="en-GB"/>
          </a:p>
        </p:txBody>
      </p:sp>
    </p:spTree>
    <p:extLst>
      <p:ext uri="{BB962C8B-B14F-4D97-AF65-F5344CB8AC3E}">
        <p14:creationId xmlns:p14="http://schemas.microsoft.com/office/powerpoint/2010/main" val="565611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p>
          <a:p>
            <a:r>
              <a:rPr lang="en-GB" b="1" dirty="0" smtClean="0"/>
              <a:t>New predators</a:t>
            </a:r>
            <a:r>
              <a:rPr lang="en-GB" b="1" baseline="0" dirty="0" smtClean="0"/>
              <a:t> -</a:t>
            </a:r>
            <a:r>
              <a:rPr lang="en-GB" b="1" dirty="0" smtClean="0"/>
              <a:t> </a:t>
            </a:r>
            <a:r>
              <a:rPr lang="en-GB" dirty="0" smtClean="0"/>
              <a:t>Domestic</a:t>
            </a:r>
            <a:r>
              <a:rPr lang="en-GB" baseline="0" dirty="0" smtClean="0"/>
              <a:t> c</a:t>
            </a:r>
            <a:r>
              <a:rPr lang="en-GB" dirty="0" smtClean="0"/>
              <a:t>ats are one of the biggest </a:t>
            </a:r>
            <a:r>
              <a:rPr lang="en-GB" b="1" dirty="0" smtClean="0"/>
              <a:t>invasive</a:t>
            </a:r>
            <a:r>
              <a:rPr lang="en-GB" b="1" baseline="0" dirty="0" smtClean="0"/>
              <a:t> species </a:t>
            </a:r>
            <a:r>
              <a:rPr lang="en-GB" b="0" baseline="0" dirty="0" smtClean="0"/>
              <a:t>– they have wiped out species of rodents and birds across the world</a:t>
            </a:r>
          </a:p>
          <a:p>
            <a:r>
              <a:rPr lang="en-GB" b="1" baseline="0" dirty="0" smtClean="0"/>
              <a:t>Climate Change - </a:t>
            </a:r>
            <a:r>
              <a:rPr lang="en-GB" b="0" baseline="0" dirty="0" smtClean="0"/>
              <a:t>Increasing</a:t>
            </a:r>
            <a:r>
              <a:rPr lang="en-GB" b="1" baseline="0" dirty="0" smtClean="0"/>
              <a:t> </a:t>
            </a:r>
            <a:r>
              <a:rPr lang="en-GB" b="0" baseline="0" dirty="0" smtClean="0"/>
              <a:t>temperatures, caused by more carbon dioxide and ‘greenhouse gases’ being trapped in our atmosphere, are melting the polar ice caps and making it impossible for the polar bears that live on them and survive. </a:t>
            </a:r>
          </a:p>
          <a:p>
            <a:r>
              <a:rPr lang="en-GB" b="1" baseline="0" dirty="0" smtClean="0"/>
              <a:t>Pollution</a:t>
            </a:r>
            <a:r>
              <a:rPr lang="en-GB" b="0" baseline="0" dirty="0" smtClean="0"/>
              <a:t> comes in many forms, from chemicals on farmland washing into streams and rivers, to plastic litter and chemicals reaching our oceans and killing the marine life that eats it.</a:t>
            </a:r>
          </a:p>
          <a:p>
            <a:r>
              <a:rPr lang="en-GB" b="1" baseline="0" dirty="0" smtClean="0"/>
              <a:t>Competition -</a:t>
            </a:r>
            <a:r>
              <a:rPr lang="en-GB" b="0" baseline="0" dirty="0" smtClean="0"/>
              <a:t> Overfishing by humans is threatening seabirds. Many species are killed for eating our crops or our livestock, e.g. elephants are attracted to African villages to eat crops and then are killed by villagers, insects are killed by pesticide chemicals as they eat our crops. Humans also destroy the habitat of many species as we compete for land to grow our food and products on, or to build our homes and roads on.</a:t>
            </a:r>
          </a:p>
          <a:p>
            <a:r>
              <a:rPr lang="en-GB" b="1" baseline="0" dirty="0" smtClean="0"/>
              <a:t>New disease- </a:t>
            </a:r>
            <a:r>
              <a:rPr lang="en-GB" b="0" baseline="0" dirty="0" smtClean="0"/>
              <a:t>amphibians are globally threatened due to spreading fungal diseases. Biosecurity is vital in order to stop new diseases spreading easily around the world. Climate change is also thought to help disease spread as the environment changes.</a:t>
            </a:r>
          </a:p>
        </p:txBody>
      </p:sp>
      <p:sp>
        <p:nvSpPr>
          <p:cNvPr id="4" name="Slide Number Placeholder 3"/>
          <p:cNvSpPr>
            <a:spLocks noGrp="1"/>
          </p:cNvSpPr>
          <p:nvPr>
            <p:ph type="sldNum" sz="quarter" idx="10"/>
          </p:nvPr>
        </p:nvSpPr>
        <p:spPr/>
        <p:txBody>
          <a:bodyPr/>
          <a:lstStyle/>
          <a:p>
            <a:fld id="{1550AC1D-3DE2-4E6E-AD13-3770B1489A53}" type="slidenum">
              <a:rPr lang="en-GB" smtClean="0"/>
              <a:t>34</a:t>
            </a:fld>
            <a:endParaRPr lang="en-GB"/>
          </a:p>
        </p:txBody>
      </p:sp>
    </p:spTree>
    <p:extLst>
      <p:ext uri="{BB962C8B-B14F-4D97-AF65-F5344CB8AC3E}">
        <p14:creationId xmlns:p14="http://schemas.microsoft.com/office/powerpoint/2010/main" val="2037847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r>
              <a:rPr lang="en-US" dirty="0" smtClean="0"/>
              <a:t>Permian period was 299 to 251 million years ago</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35</a:t>
            </a:fld>
            <a:endParaRPr lang="en-GB"/>
          </a:p>
        </p:txBody>
      </p:sp>
    </p:spTree>
    <p:extLst>
      <p:ext uri="{BB962C8B-B14F-4D97-AF65-F5344CB8AC3E}">
        <p14:creationId xmlns:p14="http://schemas.microsoft.com/office/powerpoint/2010/main" val="4254629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p>
          <a:p>
            <a:r>
              <a:rPr lang="en-GB" b="1" dirty="0" smtClean="0"/>
              <a:t>Glittering Demoiselle –</a:t>
            </a:r>
            <a:r>
              <a:rPr lang="en-GB" b="1" baseline="0" dirty="0" smtClean="0"/>
              <a:t> </a:t>
            </a:r>
            <a:r>
              <a:rPr lang="en-GB" b="0" baseline="0" dirty="0" smtClean="0"/>
              <a:t>only occurs across the Atlas Mountain area of North Africa. </a:t>
            </a:r>
            <a:r>
              <a:rPr lang="en-US" b="0" baseline="0" dirty="0" smtClean="0"/>
              <a:t>Its natural habitat is along rivers, which are threatened by pollution, and drying due to water-harnessing for human use, irrigation, climatic fluctuations and drought.</a:t>
            </a:r>
          </a:p>
          <a:p>
            <a:endParaRPr lang="en-GB" b="0" dirty="0" smtClean="0"/>
          </a:p>
          <a:p>
            <a:r>
              <a:rPr lang="en-GB" dirty="0" smtClean="0"/>
              <a:t>Worldwide there are </a:t>
            </a:r>
            <a:r>
              <a:rPr lang="en-GB" b="1" dirty="0" smtClean="0"/>
              <a:t>97 species of dragonfly and damselfly that are classed as endangered</a:t>
            </a:r>
            <a:r>
              <a:rPr lang="en-GB" dirty="0" smtClean="0"/>
              <a:t>.  Some British</a:t>
            </a:r>
            <a:r>
              <a:rPr lang="en-GB" baseline="0" dirty="0" smtClean="0"/>
              <a:t> species are doing well across the rest of their range in Europe, but are considered ‘endangered’ in the UK as their numbers have fallen so much; the Southern Damselfly is an example of this. </a:t>
            </a:r>
          </a:p>
          <a:p>
            <a:endParaRPr lang="en-GB" baseline="0" dirty="0" smtClean="0"/>
          </a:p>
          <a:p>
            <a:r>
              <a:rPr lang="en-GB" baseline="0" dirty="0" smtClean="0"/>
              <a:t>Can students think of any well known endangered species? E.g.  Tiger, Polar Bear, Giant Panda, Orang-utan, Gorilla, Blue Whale, Chimpanzee. </a:t>
            </a:r>
            <a:endParaRPr lang="en-GB" dirty="0" smtClean="0"/>
          </a:p>
          <a:p>
            <a:endParaRPr lang="en-GB" dirty="0" smtClean="0"/>
          </a:p>
          <a:p>
            <a:r>
              <a:rPr lang="en-GB" b="1" dirty="0" smtClean="0"/>
              <a:t>Dinosaurs</a:t>
            </a:r>
            <a:r>
              <a:rPr lang="en-GB" b="1" baseline="0" dirty="0" smtClean="0"/>
              <a:t> </a:t>
            </a:r>
            <a:r>
              <a:rPr lang="en-GB" baseline="0" dirty="0" smtClean="0"/>
              <a:t>were an example of a </a:t>
            </a:r>
            <a:r>
              <a:rPr lang="en-GB" b="1" baseline="0" dirty="0" smtClean="0"/>
              <a:t>mass extinction event</a:t>
            </a:r>
            <a:r>
              <a:rPr lang="en-GB" baseline="0" dirty="0" smtClean="0"/>
              <a:t>.</a:t>
            </a:r>
            <a:endParaRPr lang="en-GB" dirty="0" smtClean="0"/>
          </a:p>
        </p:txBody>
      </p:sp>
      <p:sp>
        <p:nvSpPr>
          <p:cNvPr id="4" name="Slide Number Placeholder 3"/>
          <p:cNvSpPr>
            <a:spLocks noGrp="1"/>
          </p:cNvSpPr>
          <p:nvPr>
            <p:ph type="sldNum" sz="quarter" idx="10"/>
          </p:nvPr>
        </p:nvSpPr>
        <p:spPr/>
        <p:txBody>
          <a:bodyPr/>
          <a:lstStyle/>
          <a:p>
            <a:fld id="{1550AC1D-3DE2-4E6E-AD13-3770B1489A53}" type="slidenum">
              <a:rPr lang="en-GB" smtClean="0"/>
              <a:t>36</a:t>
            </a:fld>
            <a:endParaRPr lang="en-GB"/>
          </a:p>
        </p:txBody>
      </p:sp>
    </p:spTree>
    <p:extLst>
      <p:ext uri="{BB962C8B-B14F-4D97-AF65-F5344CB8AC3E}">
        <p14:creationId xmlns:p14="http://schemas.microsoft.com/office/powerpoint/2010/main" val="3580905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p>
          <a:p>
            <a:r>
              <a:rPr lang="en-US" b="1" dirty="0" smtClean="0"/>
              <a:t>6</a:t>
            </a:r>
            <a:r>
              <a:rPr lang="en-US" b="1" baseline="30000" dirty="0" smtClean="0"/>
              <a:t>th</a:t>
            </a:r>
            <a:r>
              <a:rPr lang="en-US" b="1" dirty="0" smtClean="0"/>
              <a:t> mass extinction event -</a:t>
            </a:r>
            <a:r>
              <a:rPr lang="en-US" dirty="0" smtClean="0"/>
              <a:t>Unlike past mass extinctions, caused by events like asteroid strikes, volcanic eruptions, and natural climate shifts, the current crisis is </a:t>
            </a:r>
            <a:r>
              <a:rPr lang="en-US" b="1" dirty="0" smtClean="0"/>
              <a:t>almost entirely caused by us — humans</a:t>
            </a:r>
            <a:r>
              <a:rPr lang="en-US" dirty="0" smtClean="0"/>
              <a:t>. In fact, 99 percent of currently threatened species are at risk from human activities, primarily those driving habitat loss, introduction of exotic species, and global warming </a:t>
            </a:r>
            <a:endParaRPr lang="en-GB" dirty="0" smtClean="0"/>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a:t>
            </a:r>
            <a:r>
              <a:rPr lang="en-GB" baseline="0" dirty="0" smtClean="0"/>
              <a:t> famous </a:t>
            </a:r>
            <a:r>
              <a:rPr lang="en-GB" dirty="0" smtClean="0"/>
              <a:t>Lonesome George-</a:t>
            </a:r>
            <a:r>
              <a:rPr lang="en-US" dirty="0" smtClean="0"/>
              <a:t>the last Pinta Island tortoise, died in 2012, 101 years old. They were wiped out by humans due</a:t>
            </a:r>
            <a:r>
              <a:rPr lang="en-US" baseline="0" dirty="0" smtClean="0"/>
              <a:t> to over hunting.</a:t>
            </a:r>
            <a:endParaRPr lang="en-US" dirty="0" smtClean="0"/>
          </a:p>
          <a:p>
            <a:endParaRPr lang="en-GB" dirty="0" smtClean="0"/>
          </a:p>
        </p:txBody>
      </p:sp>
      <p:sp>
        <p:nvSpPr>
          <p:cNvPr id="4" name="Slide Number Placeholder 3"/>
          <p:cNvSpPr>
            <a:spLocks noGrp="1"/>
          </p:cNvSpPr>
          <p:nvPr>
            <p:ph type="sldNum" sz="quarter" idx="10"/>
          </p:nvPr>
        </p:nvSpPr>
        <p:spPr/>
        <p:txBody>
          <a:bodyPr/>
          <a:lstStyle/>
          <a:p>
            <a:fld id="{1550AC1D-3DE2-4E6E-AD13-3770B1489A53}" type="slidenum">
              <a:rPr lang="en-GB" smtClean="0"/>
              <a:t>37</a:t>
            </a:fld>
            <a:endParaRPr lang="en-GB"/>
          </a:p>
        </p:txBody>
      </p:sp>
    </p:spTree>
    <p:extLst>
      <p:ext uri="{BB962C8B-B14F-4D97-AF65-F5344CB8AC3E}">
        <p14:creationId xmlns:p14="http://schemas.microsoft.com/office/powerpoint/2010/main" val="2749809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r>
              <a:rPr lang="en-GB" b="0" dirty="0" smtClean="0"/>
              <a:t>allow</a:t>
            </a:r>
            <a:r>
              <a:rPr lang="en-GB" b="0" baseline="0" dirty="0" smtClean="0"/>
              <a:t> students to put forward any answer to the second question, then go through the next slides to see if they thought of any of the answers.</a:t>
            </a: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40</a:t>
            </a:fld>
            <a:endParaRPr lang="en-GB"/>
          </a:p>
        </p:txBody>
      </p:sp>
    </p:spTree>
    <p:extLst>
      <p:ext uri="{BB962C8B-B14F-4D97-AF65-F5344CB8AC3E}">
        <p14:creationId xmlns:p14="http://schemas.microsoft.com/office/powerpoint/2010/main" val="13489671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baseline="0" dirty="0" smtClean="0"/>
              <a:t>Ecosystem: </a:t>
            </a:r>
            <a:r>
              <a:rPr lang="en-US" baseline="0" dirty="0" smtClean="0"/>
              <a:t>a biological community of interacting organisms and their physical environment. More commonly described as a complex network or interconnected system.</a:t>
            </a:r>
          </a:p>
          <a:p>
            <a:endParaRPr lang="en-US" b="0" baseline="0" dirty="0" smtClean="0"/>
          </a:p>
          <a:p>
            <a:endParaRPr lang="en-GB" b="1" dirty="0" smtClean="0"/>
          </a:p>
          <a:p>
            <a:r>
              <a:rPr lang="en-GB" b="1" dirty="0" smtClean="0"/>
              <a:t>Ask why students why these benefit are important for humans?</a:t>
            </a:r>
          </a:p>
          <a:p>
            <a:r>
              <a:rPr lang="en-GB" b="1" dirty="0" smtClean="0"/>
              <a:t>Healthy soil -</a:t>
            </a:r>
            <a:r>
              <a:rPr lang="en-GB" b="1" baseline="0" dirty="0" smtClean="0"/>
              <a:t> </a:t>
            </a:r>
            <a:r>
              <a:rPr lang="en-GB" baseline="0" dirty="0" smtClean="0"/>
              <a:t>Important for agriculture and food production. Dependents on microorganisms and invertebrates turning organic matter into nutrients for plants.</a:t>
            </a:r>
          </a:p>
          <a:p>
            <a:r>
              <a:rPr lang="en-GB" b="1" baseline="0" dirty="0" smtClean="0"/>
              <a:t>Pollination - </a:t>
            </a:r>
            <a:r>
              <a:rPr lang="en-GB" baseline="0" dirty="0" smtClean="0"/>
              <a:t>Insects pollinate our crops</a:t>
            </a:r>
          </a:p>
          <a:p>
            <a:r>
              <a:rPr lang="en-GB" b="1" dirty="0" smtClean="0"/>
              <a:t>Stable climate</a:t>
            </a:r>
            <a:r>
              <a:rPr lang="en-GB" b="1" baseline="0" dirty="0" smtClean="0"/>
              <a:t> –</a:t>
            </a:r>
            <a:r>
              <a:rPr lang="en-GB" b="1" dirty="0" smtClean="0"/>
              <a:t> </a:t>
            </a:r>
            <a:r>
              <a:rPr lang="en-GB" b="0" dirty="0" smtClean="0"/>
              <a:t>Long periods of drought threatened our food</a:t>
            </a:r>
            <a:r>
              <a:rPr lang="en-GB" b="0" baseline="0" dirty="0" smtClean="0"/>
              <a:t> and water supplies.</a:t>
            </a:r>
            <a:r>
              <a:rPr lang="en-GB" b="0" dirty="0" smtClean="0"/>
              <a:t> Flooding damages our infrastructure.</a:t>
            </a:r>
          </a:p>
          <a:p>
            <a:r>
              <a:rPr lang="en-GB" dirty="0" smtClean="0"/>
              <a:t>Forests play an important part in</a:t>
            </a:r>
            <a:r>
              <a:rPr lang="en-GB" baseline="0" dirty="0" smtClean="0"/>
              <a:t> maintaining a stable climate by absorbing and storing Carbon Dioxide, as well taking water deep into the ground through their roots, slowing the flow of flood water and stabilising river banks and so preventing bankside erosion and associated pollution from silt entering rivers and streams. </a:t>
            </a:r>
          </a:p>
        </p:txBody>
      </p:sp>
      <p:sp>
        <p:nvSpPr>
          <p:cNvPr id="4" name="Slide Number Placeholder 3"/>
          <p:cNvSpPr>
            <a:spLocks noGrp="1"/>
          </p:cNvSpPr>
          <p:nvPr>
            <p:ph type="sldNum" sz="quarter" idx="10"/>
          </p:nvPr>
        </p:nvSpPr>
        <p:spPr/>
        <p:txBody>
          <a:bodyPr/>
          <a:lstStyle/>
          <a:p>
            <a:fld id="{1550AC1D-3DE2-4E6E-AD13-3770B1489A53}" type="slidenum">
              <a:rPr lang="en-GB" smtClean="0"/>
              <a:t>41</a:t>
            </a:fld>
            <a:endParaRPr lang="en-GB"/>
          </a:p>
        </p:txBody>
      </p:sp>
    </p:spTree>
    <p:extLst>
      <p:ext uri="{BB962C8B-B14F-4D97-AF65-F5344CB8AC3E}">
        <p14:creationId xmlns:p14="http://schemas.microsoft.com/office/powerpoint/2010/main" val="2098501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p>
          <a:p>
            <a:r>
              <a:rPr lang="en-GB" b="1" dirty="0" smtClean="0"/>
              <a:t>Food -</a:t>
            </a:r>
            <a:r>
              <a:rPr lang="en-GB" dirty="0" smtClean="0"/>
              <a:t> e.g. plants, herbs, fish, shellfish.</a:t>
            </a:r>
            <a:endParaRPr lang="en-GB" baseline="0" dirty="0" smtClean="0"/>
          </a:p>
          <a:p>
            <a:r>
              <a:rPr lang="en-GB" b="1" baseline="0" dirty="0" smtClean="0"/>
              <a:t>Medicine. -</a:t>
            </a:r>
            <a:r>
              <a:rPr lang="en-GB" baseline="0" dirty="0" smtClean="0"/>
              <a:t>The chemicals in a lot of the medicines we use today are derived from natural sources e.g. cocoa plant extracts are used to lower blood pressure, and Aspirin </a:t>
            </a:r>
            <a:r>
              <a:rPr lang="en-US" baseline="0" dirty="0" smtClean="0"/>
              <a:t>comes from salicylate, which can be found in plants such as willow trees and myrtle. Aspirin was the first non-steroidal anti-inflammatory drug (NSAID) to be discovered.</a:t>
            </a:r>
            <a:endParaRPr lang="en-GB" dirty="0" smtClean="0"/>
          </a:p>
          <a:p>
            <a:r>
              <a:rPr lang="en-GB" b="1" dirty="0" smtClean="0"/>
              <a:t>Materials – </a:t>
            </a:r>
            <a:r>
              <a:rPr lang="en-GB" dirty="0" smtClean="0"/>
              <a:t>wood has</a:t>
            </a:r>
            <a:r>
              <a:rPr lang="en-GB" baseline="0" dirty="0" smtClean="0"/>
              <a:t> been used by humans to build homes, boats, carts, farming equipment. In modern times we still rely on minerals such as cobalt mined in African countries to make our touch screens on our smart devices. Sadly the trade in these minerals is often very unethical and is leading to habitat loss and fuelling the ‘bush meat trade’ where workers kill and eat endangered animals in order to survive and sometimes to make extra income by selling this meat. </a:t>
            </a:r>
            <a:endParaRPr lang="en-GB" dirty="0" smtClean="0"/>
          </a:p>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42</a:t>
            </a:fld>
            <a:endParaRPr lang="en-GB"/>
          </a:p>
        </p:txBody>
      </p:sp>
    </p:spTree>
    <p:extLst>
      <p:ext uri="{BB962C8B-B14F-4D97-AF65-F5344CB8AC3E}">
        <p14:creationId xmlns:p14="http://schemas.microsoft.com/office/powerpoint/2010/main" val="1912008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p>
          <a:p>
            <a:r>
              <a:rPr lang="en-GB" b="1" baseline="0" dirty="0" smtClean="0"/>
              <a:t>Recreation</a:t>
            </a:r>
            <a:r>
              <a:rPr lang="en-GB" baseline="0" dirty="0" smtClean="0"/>
              <a:t>- The mental and physical health benefits of spending time outdoors with nature are well known. </a:t>
            </a:r>
            <a:r>
              <a:rPr lang="en-GB" b="1" baseline="0" dirty="0" smtClean="0"/>
              <a:t>Ask students what outdoor activities they enjoy?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Tourism - </a:t>
            </a:r>
            <a:r>
              <a:rPr lang="en-GB" baseline="0" dirty="0" smtClean="0"/>
              <a:t>Nature and wildlife tourism provide economic opportunities for local communities. E.g. Peak district national park (top picture) is visited by millions of tourists a year. Provides almost 1000 jobs. </a:t>
            </a:r>
            <a:r>
              <a:rPr lang="en-GB" b="1" baseline="0" dirty="0" smtClean="0"/>
              <a:t>Ask students where they like visiting in their free time or on holiday?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Cultural values</a:t>
            </a:r>
            <a:r>
              <a:rPr lang="en-GB" b="0" baseline="0" dirty="0" smtClean="0"/>
              <a:t> – Japan is also known as </a:t>
            </a:r>
            <a:r>
              <a:rPr lang="en-GB" b="0" baseline="0" dirty="0" err="1" smtClean="0"/>
              <a:t>Akitsushima</a:t>
            </a:r>
            <a:r>
              <a:rPr lang="en-GB" b="0" baseline="0" dirty="0" smtClean="0"/>
              <a:t>, translated as Dragonfly Island, </a:t>
            </a:r>
            <a:r>
              <a:rPr lang="en-US" b="0" baseline="0" dirty="0" smtClean="0"/>
              <a:t>as it is believed that Japan’s first Emperor, </a:t>
            </a:r>
            <a:r>
              <a:rPr lang="en-US" b="0" baseline="0" dirty="0" err="1" smtClean="0"/>
              <a:t>Jimmu</a:t>
            </a:r>
            <a:r>
              <a:rPr lang="en-US" b="0" baseline="0" dirty="0" smtClean="0"/>
              <a:t> (660 BC), once climbed a mountain in Nara, and looking out over the land, claimed that his country was shaped like a dragonfly, or two dragonflies mating.</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Samurai Warriors armour, weapons and clothing depicted dragonflies as they saw them as very lucky and admired their hunting prowess. </a:t>
            </a:r>
            <a:r>
              <a:rPr lang="en-US" b="0" baseline="0" dirty="0" smtClean="0"/>
              <a:t>The old (Pre Meiji era) word for dragonfly was </a:t>
            </a:r>
            <a:r>
              <a:rPr lang="en-US" b="0" baseline="0" dirty="0" err="1" smtClean="0"/>
              <a:t>Katchimushi</a:t>
            </a:r>
            <a:r>
              <a:rPr lang="en-US" b="0" baseline="0" dirty="0" smtClean="0"/>
              <a:t>. “</a:t>
            </a:r>
            <a:r>
              <a:rPr lang="en-US" b="0" baseline="0" dirty="0" err="1" smtClean="0"/>
              <a:t>Katchi</a:t>
            </a:r>
            <a:r>
              <a:rPr lang="en-US" b="0" baseline="0" dirty="0" smtClean="0"/>
              <a:t>” means “To win”, hence dragonflies were seen as auspicious by the samurai.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One of Japan’s staple crops is rice, which requires the same water habitat of the dragonfly.  Therefore the dragonfly is often associated with the rice paddies of Japan and with that the nostalgia of growing up in a farming community tied to the 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This nostalgia is represented in the inclusion of the dragonfly image in many forms in Japanese art such as poems/songs, paintings, and on pottery and fabrics (pictured). In addition to the nostalgia represented by the dragonfly there is also a folk belief that the </a:t>
            </a:r>
            <a:r>
              <a:rPr lang="en-US" b="0" baseline="0" dirty="0" err="1" smtClean="0"/>
              <a:t>tombo</a:t>
            </a:r>
            <a:r>
              <a:rPr lang="en-US" b="0" baseline="0" dirty="0" smtClean="0"/>
              <a:t> (dragonfly) is the soul of a departed ancestor come back to visit their loved ones. The summer festival of </a:t>
            </a:r>
            <a:r>
              <a:rPr lang="en-US" b="0" baseline="0" dirty="0" err="1" smtClean="0"/>
              <a:t>Obon</a:t>
            </a:r>
            <a:r>
              <a:rPr lang="en-US" b="0" baseline="0" dirty="0" smtClean="0"/>
              <a:t> celebrates this sacred event. </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Do any species have cultural value where you are? A local mascot for sports teams? School/county emblem? </a:t>
            </a:r>
          </a:p>
        </p:txBody>
      </p:sp>
      <p:sp>
        <p:nvSpPr>
          <p:cNvPr id="4" name="Slide Number Placeholder 3"/>
          <p:cNvSpPr>
            <a:spLocks noGrp="1"/>
          </p:cNvSpPr>
          <p:nvPr>
            <p:ph type="sldNum" sz="quarter" idx="10"/>
          </p:nvPr>
        </p:nvSpPr>
        <p:spPr/>
        <p:txBody>
          <a:bodyPr/>
          <a:lstStyle/>
          <a:p>
            <a:fld id="{1550AC1D-3DE2-4E6E-AD13-3770B1489A53}" type="slidenum">
              <a:rPr lang="en-GB" smtClean="0"/>
              <a:t>43</a:t>
            </a:fld>
            <a:endParaRPr lang="en-GB"/>
          </a:p>
        </p:txBody>
      </p:sp>
    </p:spTree>
    <p:extLst>
      <p:ext uri="{BB962C8B-B14F-4D97-AF65-F5344CB8AC3E}">
        <p14:creationId xmlns:p14="http://schemas.microsoft.com/office/powerpoint/2010/main" val="1941473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a:t>
            </a:r>
          </a:p>
          <a:p>
            <a:r>
              <a:rPr lang="en-GB" dirty="0" smtClean="0"/>
              <a:t>Over millions of year</a:t>
            </a:r>
            <a:r>
              <a:rPr lang="en-GB" baseline="0" dirty="0" smtClean="0"/>
              <a:t> these microorganisms and their decedents evolved to create all the species on the earth today- including you!</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6</a:t>
            </a:fld>
            <a:endParaRPr lang="en-GB"/>
          </a:p>
        </p:txBody>
      </p:sp>
    </p:spTree>
    <p:extLst>
      <p:ext uri="{BB962C8B-B14F-4D97-AF65-F5344CB8AC3E}">
        <p14:creationId xmlns:p14="http://schemas.microsoft.com/office/powerpoint/2010/main" val="1521498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Notes: </a:t>
            </a:r>
            <a:r>
              <a:rPr lang="en-GB" dirty="0" smtClean="0"/>
              <a:t>Feel free to add in photos or information about your nearest freshwater</a:t>
            </a:r>
            <a:r>
              <a:rPr lang="en-GB" baseline="0" dirty="0" smtClean="0"/>
              <a:t> habitat</a:t>
            </a:r>
            <a:r>
              <a:rPr lang="en-GB" dirty="0" smtClean="0"/>
              <a:t>. </a:t>
            </a:r>
          </a:p>
          <a:p>
            <a:r>
              <a:rPr lang="en-GB" b="1" dirty="0" smtClean="0"/>
              <a:t>Ask</a:t>
            </a:r>
            <a:r>
              <a:rPr lang="en-GB" b="1" baseline="0" dirty="0" smtClean="0"/>
              <a:t> students what their favourite freshwater habitat is. E.g. garden pond, park lakes, local streams, rivers, or canals.</a:t>
            </a:r>
            <a:endParaRPr lang="en-GB" b="1" dirty="0"/>
          </a:p>
        </p:txBody>
      </p:sp>
      <p:sp>
        <p:nvSpPr>
          <p:cNvPr id="4" name="Slide Number Placeholder 3"/>
          <p:cNvSpPr>
            <a:spLocks noGrp="1"/>
          </p:cNvSpPr>
          <p:nvPr>
            <p:ph type="sldNum" sz="quarter" idx="10"/>
          </p:nvPr>
        </p:nvSpPr>
        <p:spPr/>
        <p:txBody>
          <a:bodyPr/>
          <a:lstStyle/>
          <a:p>
            <a:fld id="{1550AC1D-3DE2-4E6E-AD13-3770B1489A53}" type="slidenum">
              <a:rPr lang="en-GB" smtClean="0"/>
              <a:t>44</a:t>
            </a:fld>
            <a:endParaRPr lang="en-GB"/>
          </a:p>
        </p:txBody>
      </p:sp>
    </p:spTree>
    <p:extLst>
      <p:ext uri="{BB962C8B-B14F-4D97-AF65-F5344CB8AC3E}">
        <p14:creationId xmlns:p14="http://schemas.microsoft.com/office/powerpoint/2010/main" val="1504716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45</a:t>
            </a:fld>
            <a:endParaRPr lang="en-GB"/>
          </a:p>
        </p:txBody>
      </p:sp>
    </p:spTree>
    <p:extLst>
      <p:ext uri="{BB962C8B-B14F-4D97-AF65-F5344CB8AC3E}">
        <p14:creationId xmlns:p14="http://schemas.microsoft.com/office/powerpoint/2010/main" val="39510999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46</a:t>
            </a:fld>
            <a:endParaRPr lang="en-GB"/>
          </a:p>
        </p:txBody>
      </p:sp>
    </p:spTree>
    <p:extLst>
      <p:ext uri="{BB962C8B-B14F-4D97-AF65-F5344CB8AC3E}">
        <p14:creationId xmlns:p14="http://schemas.microsoft.com/office/powerpoint/2010/main" val="2900273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p>
          <a:p>
            <a:r>
              <a:rPr lang="en-GB" dirty="0" smtClean="0"/>
              <a:t>Habitat destruction e.g. many</a:t>
            </a:r>
            <a:r>
              <a:rPr lang="en-GB" baseline="0" dirty="0" smtClean="0"/>
              <a:t> historic farmland</a:t>
            </a:r>
            <a:r>
              <a:rPr lang="en-GB" dirty="0" smtClean="0"/>
              <a:t> ponds</a:t>
            </a:r>
            <a:r>
              <a:rPr lang="en-GB" baseline="0" dirty="0" smtClean="0"/>
              <a:t> have been filled in, dried up and neglected affecting lots of freshwater species like dragonflies.</a:t>
            </a:r>
            <a:endParaRPr lang="en-GB" dirty="0" smtClean="0"/>
          </a:p>
          <a:p>
            <a:endParaRPr lang="en-GB" dirty="0" smtClean="0"/>
          </a:p>
          <a:p>
            <a:r>
              <a:rPr lang="en-GB" dirty="0" smtClean="0"/>
              <a:t>Invasive species e.g. water vole are threatened by introduction of American mink which escaped</a:t>
            </a:r>
            <a:r>
              <a:rPr lang="en-GB" baseline="0" dirty="0" smtClean="0"/>
              <a:t> or where released</a:t>
            </a:r>
            <a:r>
              <a:rPr lang="en-GB" dirty="0" smtClean="0"/>
              <a:t> from fur farms.</a:t>
            </a:r>
          </a:p>
          <a:p>
            <a:endParaRPr lang="en-GB" dirty="0" smtClean="0"/>
          </a:p>
          <a:p>
            <a:r>
              <a:rPr lang="en-GB" dirty="0" smtClean="0"/>
              <a:t>Pollution e.g. pollinators</a:t>
            </a:r>
            <a:r>
              <a:rPr lang="en-GB" baseline="0" dirty="0" smtClean="0"/>
              <a:t> like bees are declining due to the widespread use of pesticides. Dragonfly species rely on these species for food so are also affected and are also sensitive to pollution. In addition, dragonfly larvae are threatened by water pollution. E</a:t>
            </a:r>
            <a:r>
              <a:rPr lang="en-US" baseline="0" dirty="0" smtClean="0"/>
              <a:t>ndangered species like the Southern Damselfly are particularly threatened as they occur in small numbers and in disconnected pockets of remaining habitat. They cannot disperse quickly and have very specific habitat requirements too. A pollution incident at any of their remaining strongholds could be disastrous for this species. </a:t>
            </a:r>
          </a:p>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47</a:t>
            </a:fld>
            <a:endParaRPr lang="en-GB"/>
          </a:p>
        </p:txBody>
      </p:sp>
    </p:spTree>
    <p:extLst>
      <p:ext uri="{BB962C8B-B14F-4D97-AF65-F5344CB8AC3E}">
        <p14:creationId xmlns:p14="http://schemas.microsoft.com/office/powerpoint/2010/main" val="10885718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Notes: </a:t>
            </a:r>
            <a:r>
              <a:rPr lang="en-GB" dirty="0" smtClean="0"/>
              <a:t>More information here: https://british-dragonflies.org.uk</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48</a:t>
            </a:fld>
            <a:endParaRPr lang="en-GB"/>
          </a:p>
        </p:txBody>
      </p:sp>
    </p:spTree>
    <p:extLst>
      <p:ext uri="{BB962C8B-B14F-4D97-AF65-F5344CB8AC3E}">
        <p14:creationId xmlns:p14="http://schemas.microsoft.com/office/powerpoint/2010/main" val="231920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Notes: </a:t>
            </a:r>
          </a:p>
          <a:p>
            <a:r>
              <a:rPr lang="en-GB" b="0" dirty="0" smtClean="0"/>
              <a:t>Ask</a:t>
            </a:r>
            <a:r>
              <a:rPr lang="en-GB" b="0" baseline="0" dirty="0" smtClean="0"/>
              <a:t> if students can remember what species are eaten by dragonfly larvae and adults? And which species eat dragonflies?</a:t>
            </a:r>
          </a:p>
          <a:p>
            <a:r>
              <a:rPr lang="en-GB" b="0" baseline="0" dirty="0" smtClean="0"/>
              <a:t>Larvae eat: other invertebrates (snails, insect larvae, each other), tadpoles and fish.</a:t>
            </a:r>
          </a:p>
          <a:p>
            <a:r>
              <a:rPr lang="en-GB" b="0" baseline="0" dirty="0" smtClean="0"/>
              <a:t>Larvae are eaten by: amphibians and fish</a:t>
            </a:r>
          </a:p>
          <a:p>
            <a:r>
              <a:rPr lang="en-GB" b="0" baseline="0" dirty="0" smtClean="0"/>
              <a:t>Adults each: other flying insects</a:t>
            </a:r>
          </a:p>
          <a:p>
            <a:r>
              <a:rPr lang="en-GB" b="0" baseline="0" dirty="0" smtClean="0"/>
              <a:t>Adults are eaten by: birds</a:t>
            </a:r>
          </a:p>
          <a:p>
            <a:endParaRPr lang="en-GB" b="0" baseline="0" dirty="0" smtClean="0"/>
          </a:p>
        </p:txBody>
      </p:sp>
      <p:sp>
        <p:nvSpPr>
          <p:cNvPr id="4" name="Slide Number Placeholder 3"/>
          <p:cNvSpPr>
            <a:spLocks noGrp="1"/>
          </p:cNvSpPr>
          <p:nvPr>
            <p:ph type="sldNum" sz="quarter" idx="10"/>
          </p:nvPr>
        </p:nvSpPr>
        <p:spPr/>
        <p:txBody>
          <a:bodyPr/>
          <a:lstStyle/>
          <a:p>
            <a:fld id="{1550AC1D-3DE2-4E6E-AD13-3770B1489A53}" type="slidenum">
              <a:rPr lang="en-GB" smtClean="0"/>
              <a:t>49</a:t>
            </a:fld>
            <a:endParaRPr lang="en-GB"/>
          </a:p>
        </p:txBody>
      </p:sp>
    </p:spTree>
    <p:extLst>
      <p:ext uri="{BB962C8B-B14F-4D97-AF65-F5344CB8AC3E}">
        <p14:creationId xmlns:p14="http://schemas.microsoft.com/office/powerpoint/2010/main" val="35680762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p>
          <a:p>
            <a:endParaRPr lang="en-GB" b="1" dirty="0" smtClean="0"/>
          </a:p>
          <a:p>
            <a:r>
              <a:rPr lang="en-GB" dirty="0" smtClean="0"/>
              <a:t>Southern</a:t>
            </a:r>
            <a:r>
              <a:rPr lang="en-GB" baseline="0" dirty="0" smtClean="0"/>
              <a:t> Damselfly:</a:t>
            </a:r>
          </a:p>
          <a:p>
            <a:r>
              <a:rPr lang="en-US" dirty="0" smtClean="0"/>
              <a:t>This species is protected under Schedule 5 of the 1981 Wildlife and Countryside Act, as amended, which </a:t>
            </a:r>
            <a:r>
              <a:rPr lang="en-US" b="1" dirty="0" smtClean="0"/>
              <a:t>protects it against a variety of factors including killing or selling of individuals and damage or destruction of habitat</a:t>
            </a:r>
            <a:r>
              <a:rPr lang="en-US" dirty="0" smtClean="0"/>
              <a:t>. </a:t>
            </a:r>
          </a:p>
          <a:p>
            <a:r>
              <a:rPr lang="en-US" dirty="0" smtClean="0"/>
              <a:t>In Great Britain this species is classified as Rare (category 3) on the Red Data Book List (it also features on the red list of other Countries in Europe), and it is a British Dragonfly Society “Priority Species".</a:t>
            </a:r>
          </a:p>
          <a:p>
            <a:endParaRPr lang="en-US" dirty="0" smtClean="0"/>
          </a:p>
          <a:p>
            <a:r>
              <a:rPr lang="en-US" dirty="0" smtClean="0"/>
              <a:t>The UK Biodiversity Steering Group published the </a:t>
            </a:r>
            <a:r>
              <a:rPr lang="en-US" b="1" dirty="0" smtClean="0"/>
              <a:t>UK Biodiversity Action Plan (BAP) in 1995</a:t>
            </a:r>
            <a:r>
              <a:rPr lang="en-US" dirty="0" smtClean="0"/>
              <a:t>. This identified the</a:t>
            </a:r>
            <a:r>
              <a:rPr lang="en-US" b="1" dirty="0" smtClean="0"/>
              <a:t> Southern Damselfly as a priority species for conservation action </a:t>
            </a:r>
            <a:r>
              <a:rPr lang="en-US" dirty="0" smtClean="0"/>
              <a:t>and included (Volume 2, page 132) a </a:t>
            </a:r>
            <a:r>
              <a:rPr lang="en-US" b="1" dirty="0" smtClean="0"/>
              <a:t>Species Action Plan (SAP) for the species</a:t>
            </a:r>
            <a:r>
              <a:rPr lang="en-US" dirty="0" smtClean="0"/>
              <a:t>. More information is available</a:t>
            </a:r>
            <a:r>
              <a:rPr lang="en-US" baseline="0" dirty="0" smtClean="0"/>
              <a:t> http://jncc.defra.gov.uk/page-5169 </a:t>
            </a:r>
            <a:r>
              <a:rPr lang="en-US" dirty="0" smtClean="0"/>
              <a:t> The UK BAP accords with and implements the UN Convention on Biological Diversity, signed at the Rio Earth Summit in 1992. Its overall goal is to conserve and enhance biological diversity within the UK and to contribute to the conservation of global biodiversity.</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50</a:t>
            </a:fld>
            <a:endParaRPr lang="en-GB"/>
          </a:p>
        </p:txBody>
      </p:sp>
    </p:spTree>
    <p:extLst>
      <p:ext uri="{BB962C8B-B14F-4D97-AF65-F5344CB8AC3E}">
        <p14:creationId xmlns:p14="http://schemas.microsoft.com/office/powerpoint/2010/main" val="24135320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51</a:t>
            </a:fld>
            <a:endParaRPr lang="en-GB"/>
          </a:p>
        </p:txBody>
      </p:sp>
    </p:spTree>
    <p:extLst>
      <p:ext uri="{BB962C8B-B14F-4D97-AF65-F5344CB8AC3E}">
        <p14:creationId xmlns:p14="http://schemas.microsoft.com/office/powerpoint/2010/main" val="32829292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Notes: </a:t>
            </a:r>
            <a:r>
              <a:rPr lang="en-GB" dirty="0" smtClean="0"/>
              <a:t>Clubtail</a:t>
            </a:r>
            <a:r>
              <a:rPr lang="en-GB" baseline="0" dirty="0" smtClean="0"/>
              <a:t> Count – a citizen science project to train volunteers to survey Clubtail Dragonflies on certain rivers in the South and Southwest of England. More details on our website: https://british-dragonflies.org.uk/content/clubtail-count </a:t>
            </a:r>
            <a:endParaRPr lang="en-GB" dirty="0" smtClean="0"/>
          </a:p>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52</a:t>
            </a:fld>
            <a:endParaRPr lang="en-GB"/>
          </a:p>
        </p:txBody>
      </p:sp>
    </p:spTree>
    <p:extLst>
      <p:ext uri="{BB962C8B-B14F-4D97-AF65-F5344CB8AC3E}">
        <p14:creationId xmlns:p14="http://schemas.microsoft.com/office/powerpoint/2010/main" val="25452461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Notes: </a:t>
            </a:r>
            <a:r>
              <a:rPr lang="en-GB" dirty="0" smtClean="0"/>
              <a:t>To find out where your nearest Dragonfly Hotspot is take a look on our website: https://british-dragonflies.org.uk/content/england-and-wales-dragonfly-hotspots-project </a:t>
            </a:r>
          </a:p>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53</a:t>
            </a:fld>
            <a:endParaRPr lang="en-GB"/>
          </a:p>
        </p:txBody>
      </p:sp>
    </p:spTree>
    <p:extLst>
      <p:ext uri="{BB962C8B-B14F-4D97-AF65-F5344CB8AC3E}">
        <p14:creationId xmlns:p14="http://schemas.microsoft.com/office/powerpoint/2010/main" val="2224264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a:t>
            </a:r>
          </a:p>
          <a:p>
            <a:r>
              <a:rPr lang="en-GB" dirty="0" smtClean="0"/>
              <a:t>Scientists</a:t>
            </a:r>
            <a:r>
              <a:rPr lang="en-GB" baseline="0" dirty="0" smtClean="0"/>
              <a:t> can date fossils by looking at the radioactive properties of minerals and organic matter.</a:t>
            </a:r>
            <a:endParaRPr lang="en-GB" dirty="0" smtClean="0"/>
          </a:p>
        </p:txBody>
      </p:sp>
      <p:sp>
        <p:nvSpPr>
          <p:cNvPr id="4" name="Slide Number Placeholder 3"/>
          <p:cNvSpPr>
            <a:spLocks noGrp="1"/>
          </p:cNvSpPr>
          <p:nvPr>
            <p:ph type="sldNum" sz="quarter" idx="10"/>
          </p:nvPr>
        </p:nvSpPr>
        <p:spPr/>
        <p:txBody>
          <a:bodyPr/>
          <a:lstStyle/>
          <a:p>
            <a:fld id="{1550AC1D-3DE2-4E6E-AD13-3770B1489A53}" type="slidenum">
              <a:rPr lang="en-GB" smtClean="0"/>
              <a:t>7</a:t>
            </a:fld>
            <a:endParaRPr lang="en-GB"/>
          </a:p>
        </p:txBody>
      </p:sp>
    </p:spTree>
    <p:extLst>
      <p:ext uri="{BB962C8B-B14F-4D97-AF65-F5344CB8AC3E}">
        <p14:creationId xmlns:p14="http://schemas.microsoft.com/office/powerpoint/2010/main" val="32152184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Notes: </a:t>
            </a:r>
            <a:r>
              <a:rPr lang="en-GB" dirty="0" smtClean="0"/>
              <a:t>Ask students if they remember what conservation status the Southern Damselfly is? </a:t>
            </a:r>
            <a:r>
              <a:rPr lang="en-GB" b="1" dirty="0" smtClean="0"/>
              <a:t>Endangered</a:t>
            </a:r>
            <a:r>
              <a:rPr lang="en-GB" b="1" baseline="0" dirty="0" smtClean="0"/>
              <a:t> in England.</a:t>
            </a:r>
            <a:endParaRPr lang="en-GB" b="1" dirty="0"/>
          </a:p>
        </p:txBody>
      </p:sp>
      <p:sp>
        <p:nvSpPr>
          <p:cNvPr id="4" name="Slide Number Placeholder 3"/>
          <p:cNvSpPr>
            <a:spLocks noGrp="1"/>
          </p:cNvSpPr>
          <p:nvPr>
            <p:ph type="sldNum" sz="quarter" idx="10"/>
          </p:nvPr>
        </p:nvSpPr>
        <p:spPr/>
        <p:txBody>
          <a:bodyPr/>
          <a:lstStyle/>
          <a:p>
            <a:fld id="{1550AC1D-3DE2-4E6E-AD13-3770B1489A53}" type="slidenum">
              <a:rPr lang="en-GB" smtClean="0"/>
              <a:t>54</a:t>
            </a:fld>
            <a:endParaRPr lang="en-GB"/>
          </a:p>
        </p:txBody>
      </p:sp>
    </p:spTree>
    <p:extLst>
      <p:ext uri="{BB962C8B-B14F-4D97-AF65-F5344CB8AC3E}">
        <p14:creationId xmlns:p14="http://schemas.microsoft.com/office/powerpoint/2010/main" val="28968531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Notes: </a:t>
            </a:r>
            <a:r>
              <a:rPr lang="en-US" dirty="0" smtClean="0"/>
              <a:t>The Southern Damselfly is a rare species in the UK. In the UK, it is living on the extreme north-western fringe of its European range. Its two main strongholds are in the New Forest, Hampshire and the </a:t>
            </a:r>
            <a:r>
              <a:rPr lang="en-US" dirty="0" err="1" smtClean="0"/>
              <a:t>Preseli</a:t>
            </a:r>
            <a:r>
              <a:rPr lang="en-US" dirty="0" smtClean="0"/>
              <a:t> mountains, </a:t>
            </a:r>
            <a:r>
              <a:rPr lang="en-US" dirty="0" err="1" smtClean="0"/>
              <a:t>Pembrokeshire</a:t>
            </a:r>
            <a:r>
              <a:rPr lang="en-US" dirty="0" smtClean="0"/>
              <a:t>. Smaller colonies are found in Devon, Dorset, Anglesey, Gower, </a:t>
            </a:r>
            <a:r>
              <a:rPr lang="en-US" dirty="0" err="1" smtClean="0"/>
              <a:t>Oxfordshire</a:t>
            </a:r>
            <a:r>
              <a:rPr lang="en-US" dirty="0" smtClean="0"/>
              <a:t> and on the flood plains of the Test and </a:t>
            </a:r>
            <a:r>
              <a:rPr lang="en-US" dirty="0" err="1" smtClean="0"/>
              <a:t>Itchen</a:t>
            </a:r>
            <a:r>
              <a:rPr lang="en-US" dirty="0" smtClean="0"/>
              <a:t> rivers in Hampshire. There are old records from Cornwall and Somerset and elsewhere in Devon, Dorset and South Wales. The range of the species has contracted in the last thirty years.</a:t>
            </a:r>
          </a:p>
          <a:p>
            <a:endParaRPr lang="en-US" dirty="0" smtClean="0"/>
          </a:p>
          <a:p>
            <a:r>
              <a:rPr lang="en-US" dirty="0" smtClean="0"/>
              <a:t>The main factor thought to be influencing the decline of the species is the removal of grazing animals that maintain the open nature of the species' breeding sites. Other potential threats are abstraction of water, leading to a lowering of the water table, drainage due to agricultural and forestry pressures, and excessive nutrient enrichment from the runoff of nitrogenous fertilisers from adjacent agricultural land. Isolation and scarcity of habitats is a cause for concern.</a:t>
            </a:r>
          </a:p>
          <a:p>
            <a:endParaRPr lang="en-US" dirty="0" smtClean="0"/>
          </a:p>
          <a:p>
            <a:r>
              <a:rPr lang="en-US" dirty="0" smtClean="0"/>
              <a:t>Females of the </a:t>
            </a:r>
            <a:r>
              <a:rPr lang="en-US" dirty="0" err="1" smtClean="0"/>
              <a:t>Coenagrion</a:t>
            </a:r>
            <a:r>
              <a:rPr lang="en-US" dirty="0" smtClean="0"/>
              <a:t> species are very similar making them difficult to identify</a:t>
            </a:r>
            <a:r>
              <a:rPr lang="en-US" baseline="0" dirty="0" smtClean="0"/>
              <a:t> – are they being under recorded due to this?</a:t>
            </a:r>
            <a:endParaRPr lang="en-US" dirty="0" smtClean="0"/>
          </a:p>
          <a:p>
            <a:endParaRPr lang="en-US" dirty="0" smtClean="0"/>
          </a:p>
          <a:p>
            <a:r>
              <a:rPr lang="en-US" dirty="0" smtClean="0"/>
              <a:t>The flight is weak and low; they stay close to the breeding site and do not appear to disperse easily to colonise new areas</a:t>
            </a:r>
            <a:r>
              <a:rPr lang="en-US" baseline="0" dirty="0" smtClean="0"/>
              <a:t> – another factor linked to their decline.</a:t>
            </a:r>
          </a:p>
          <a:p>
            <a:endParaRPr lang="en-US" baseline="0" dirty="0" smtClean="0"/>
          </a:p>
          <a:p>
            <a:r>
              <a:rPr lang="en-US" baseline="0" dirty="0" smtClean="0"/>
              <a:t>More information: https://british-dragonflies.org.uk/species/southern-damselfly</a:t>
            </a:r>
          </a:p>
          <a:p>
            <a:endParaRPr lang="en-US" baseline="0" dirty="0" smtClean="0"/>
          </a:p>
          <a:p>
            <a:r>
              <a:rPr lang="en-US" baseline="0" dirty="0" smtClean="0"/>
              <a:t>And here: http://publications.naturalengland.org.uk/publication/76020 </a:t>
            </a:r>
          </a:p>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55</a:t>
            </a:fld>
            <a:endParaRPr lang="en-GB"/>
          </a:p>
        </p:txBody>
      </p:sp>
    </p:spTree>
    <p:extLst>
      <p:ext uri="{BB962C8B-B14F-4D97-AF65-F5344CB8AC3E}">
        <p14:creationId xmlns:p14="http://schemas.microsoft.com/office/powerpoint/2010/main" val="3418374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Notes: </a:t>
            </a:r>
            <a:r>
              <a:rPr lang="en-US" dirty="0" smtClean="0"/>
              <a:t>The Southern Damselfly is a rare species in the UK. In the UK, it is living on the extreme north-western fringe of its European range. Its two main strongholds are in the New Forest, Hampshire and the </a:t>
            </a:r>
            <a:r>
              <a:rPr lang="en-US" dirty="0" err="1" smtClean="0"/>
              <a:t>Preseli</a:t>
            </a:r>
            <a:r>
              <a:rPr lang="en-US" dirty="0" smtClean="0"/>
              <a:t> mountains, </a:t>
            </a:r>
            <a:r>
              <a:rPr lang="en-US" dirty="0" err="1" smtClean="0"/>
              <a:t>Pembrokeshire</a:t>
            </a:r>
            <a:r>
              <a:rPr lang="en-US" dirty="0" smtClean="0"/>
              <a:t>. Smaller colonies are found in Devon, Dorset, Anglesey, Gower, </a:t>
            </a:r>
            <a:r>
              <a:rPr lang="en-US" dirty="0" err="1" smtClean="0"/>
              <a:t>Oxfordshire</a:t>
            </a:r>
            <a:r>
              <a:rPr lang="en-US" dirty="0" smtClean="0"/>
              <a:t> and on the flood plains of the Test and </a:t>
            </a:r>
            <a:r>
              <a:rPr lang="en-US" dirty="0" err="1" smtClean="0"/>
              <a:t>Itchen</a:t>
            </a:r>
            <a:r>
              <a:rPr lang="en-US" dirty="0" smtClean="0"/>
              <a:t> rivers in Hampshire. There are old records from Cornwall and Somerset and elsewhere in Devon, Dorset and South Wales. The range of the species has contracted in the last thirty years.</a:t>
            </a:r>
          </a:p>
          <a:p>
            <a:endParaRPr lang="en-US" dirty="0" smtClean="0"/>
          </a:p>
          <a:p>
            <a:r>
              <a:rPr lang="en-US" dirty="0" smtClean="0"/>
              <a:t>The main factor thought to be influencing the decline of the species is the removal of grazing animals that maintain the open nature of the species' breeding sites. Other potential threats are abstraction of water, leading to a lowering of the water table, drainage due to agricultural and forestry pressures, and excessive nutrient enrichment from the runoff of nitrogenous fertilisers from adjacent agricultural land. Isolation and scarcity of habitats is a cause for concern.</a:t>
            </a:r>
          </a:p>
          <a:p>
            <a:endParaRPr lang="en-US" dirty="0" smtClean="0"/>
          </a:p>
          <a:p>
            <a:r>
              <a:rPr lang="en-US" dirty="0" smtClean="0"/>
              <a:t>Females of the </a:t>
            </a:r>
            <a:r>
              <a:rPr lang="en-US" dirty="0" err="1" smtClean="0"/>
              <a:t>Coenagrion</a:t>
            </a:r>
            <a:r>
              <a:rPr lang="en-US" dirty="0" smtClean="0"/>
              <a:t> species are very similar making them difficult to identify</a:t>
            </a:r>
            <a:r>
              <a:rPr lang="en-US" baseline="0" dirty="0" smtClean="0"/>
              <a:t> – are they being under recorded due to this?</a:t>
            </a:r>
            <a:endParaRPr lang="en-US" dirty="0" smtClean="0"/>
          </a:p>
          <a:p>
            <a:endParaRPr lang="en-US" dirty="0" smtClean="0"/>
          </a:p>
          <a:p>
            <a:r>
              <a:rPr lang="en-US" dirty="0" smtClean="0"/>
              <a:t>The flight is weak and low; they stay close to the breeding site and do not appear to disperse easily to colonise new areas</a:t>
            </a:r>
            <a:r>
              <a:rPr lang="en-US" baseline="0" dirty="0" smtClean="0"/>
              <a:t> – another factor linked to their decline.</a:t>
            </a:r>
          </a:p>
        </p:txBody>
      </p:sp>
      <p:sp>
        <p:nvSpPr>
          <p:cNvPr id="4" name="Slide Number Placeholder 3"/>
          <p:cNvSpPr>
            <a:spLocks noGrp="1"/>
          </p:cNvSpPr>
          <p:nvPr>
            <p:ph type="sldNum" sz="quarter" idx="10"/>
          </p:nvPr>
        </p:nvSpPr>
        <p:spPr/>
        <p:txBody>
          <a:bodyPr/>
          <a:lstStyle/>
          <a:p>
            <a:fld id="{1550AC1D-3DE2-4E6E-AD13-3770B1489A53}" type="slidenum">
              <a:rPr lang="en-GB" smtClean="0"/>
              <a:t>56</a:t>
            </a:fld>
            <a:endParaRPr lang="en-GB"/>
          </a:p>
        </p:txBody>
      </p:sp>
    </p:spTree>
    <p:extLst>
      <p:ext uri="{BB962C8B-B14F-4D97-AF65-F5344CB8AC3E}">
        <p14:creationId xmlns:p14="http://schemas.microsoft.com/office/powerpoint/2010/main" val="26973438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Notes: </a:t>
            </a:r>
            <a:r>
              <a:rPr lang="en-GB" dirty="0" smtClean="0"/>
              <a:t>Top photo</a:t>
            </a:r>
            <a:r>
              <a:rPr lang="en-GB" baseline="0" dirty="0" smtClean="0"/>
              <a:t> is the well respected conservation institute, Chester Zoo,  education programme. Bottom photo shows protestors outside </a:t>
            </a:r>
            <a:r>
              <a:rPr lang="en-GB" baseline="0" dirty="0" err="1" smtClean="0"/>
              <a:t>Seaworld</a:t>
            </a:r>
            <a:r>
              <a:rPr lang="en-GB" baseline="0" dirty="0" smtClean="0"/>
              <a:t> in the USA., who oppose intelligent Orca’s being kept in small tanks and made to perform for the entertainment of visitors. </a:t>
            </a:r>
          </a:p>
          <a:p>
            <a:endParaRPr lang="en-GB" baseline="0" dirty="0" smtClean="0"/>
          </a:p>
          <a:p>
            <a:r>
              <a:rPr lang="en-GB" dirty="0" smtClean="0"/>
              <a:t>Ask the students what they think,</a:t>
            </a:r>
            <a:r>
              <a:rPr lang="en-GB" baseline="0" dirty="0" smtClean="0"/>
              <a:t> even ask them to discuss this for a few minutes with the person next to them.</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57</a:t>
            </a:fld>
            <a:endParaRPr lang="en-GB"/>
          </a:p>
        </p:txBody>
      </p:sp>
    </p:spTree>
    <p:extLst>
      <p:ext uri="{BB962C8B-B14F-4D97-AF65-F5344CB8AC3E}">
        <p14:creationId xmlns:p14="http://schemas.microsoft.com/office/powerpoint/2010/main" val="8074599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Notes: </a:t>
            </a:r>
            <a:r>
              <a:rPr lang="en-GB" dirty="0" smtClean="0"/>
              <a:t>Ask students if they can think of any examples of well known gene bank projects?</a:t>
            </a:r>
            <a:r>
              <a:rPr lang="en-GB" baseline="0" dirty="0" smtClean="0"/>
              <a:t> E.g. Kew Gardens Millennium Seedbank, Doomsday seed vault in Norway.</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58</a:t>
            </a:fld>
            <a:endParaRPr lang="en-GB"/>
          </a:p>
        </p:txBody>
      </p:sp>
    </p:spTree>
    <p:extLst>
      <p:ext uri="{BB962C8B-B14F-4D97-AF65-F5344CB8AC3E}">
        <p14:creationId xmlns:p14="http://schemas.microsoft.com/office/powerpoint/2010/main" val="3076830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Notes: </a:t>
            </a:r>
            <a:r>
              <a:rPr lang="en-GB" b="0" dirty="0" smtClean="0"/>
              <a:t>Hand out</a:t>
            </a:r>
            <a:r>
              <a:rPr lang="en-GB" b="0" baseline="0" dirty="0" smtClean="0"/>
              <a:t> the British Dragonfly Society ‘Garden Pond’ leaflet to help students with this activity. </a:t>
            </a:r>
            <a:r>
              <a:rPr lang="en-GB" dirty="0" smtClean="0"/>
              <a:t>Let the students offer suggestions</a:t>
            </a:r>
            <a:r>
              <a:rPr lang="en-GB" baseline="0" dirty="0" smtClean="0"/>
              <a:t> after asking what they think we should focus on in order to conserve dragonflies.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59</a:t>
            </a:fld>
            <a:endParaRPr lang="en-GB"/>
          </a:p>
        </p:txBody>
      </p:sp>
    </p:spTree>
    <p:extLst>
      <p:ext uri="{BB962C8B-B14F-4D97-AF65-F5344CB8AC3E}">
        <p14:creationId xmlns:p14="http://schemas.microsoft.com/office/powerpoint/2010/main" val="13920792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Notes: </a:t>
            </a:r>
            <a:r>
              <a:rPr lang="en-GB" dirty="0" smtClean="0"/>
              <a:t>Hand out British Dragonfly Society ‘Dragonflies and Damselflies of the Garden’ leaflet to all students to take home</a:t>
            </a:r>
            <a:r>
              <a:rPr lang="en-GB" baseline="0" dirty="0" smtClean="0"/>
              <a:t> and learn more.</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60</a:t>
            </a:fld>
            <a:endParaRPr lang="en-GB"/>
          </a:p>
        </p:txBody>
      </p:sp>
    </p:spTree>
    <p:extLst>
      <p:ext uri="{BB962C8B-B14F-4D97-AF65-F5344CB8AC3E}">
        <p14:creationId xmlns:p14="http://schemas.microsoft.com/office/powerpoint/2010/main" val="19485455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61</a:t>
            </a:fld>
            <a:endParaRPr lang="en-GB"/>
          </a:p>
        </p:txBody>
      </p:sp>
    </p:spTree>
    <p:extLst>
      <p:ext uri="{BB962C8B-B14F-4D97-AF65-F5344CB8AC3E}">
        <p14:creationId xmlns:p14="http://schemas.microsoft.com/office/powerpoint/2010/main" val="2855563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Notes:</a:t>
            </a:r>
          </a:p>
          <a:p>
            <a:r>
              <a:rPr lang="en-GB" sz="1200" kern="1200" dirty="0" smtClean="0">
                <a:solidFill>
                  <a:schemeClr val="tx1"/>
                </a:solidFill>
                <a:effectLst/>
                <a:latin typeface="+mn-lt"/>
                <a:ea typeface="+mn-ea"/>
                <a:cs typeface="+mn-cs"/>
              </a:rPr>
              <a:t>These are the key points of evolution by natural selection:</a:t>
            </a:r>
          </a:p>
          <a:p>
            <a:r>
              <a:rPr lang="en-GB" sz="1200" kern="1200" dirty="0" smtClean="0">
                <a:solidFill>
                  <a:schemeClr val="tx1"/>
                </a:solidFill>
                <a:effectLst/>
                <a:latin typeface="+mn-lt"/>
                <a:ea typeface="+mn-ea"/>
                <a:cs typeface="+mn-cs"/>
              </a:rPr>
              <a:t>Individuals in a species show a wide range of </a:t>
            </a:r>
            <a:r>
              <a:rPr lang="en-GB" sz="1200" b="1" kern="1200" dirty="0" smtClean="0">
                <a:solidFill>
                  <a:schemeClr val="tx1"/>
                </a:solidFill>
                <a:effectLst/>
                <a:latin typeface="+mn-lt"/>
                <a:ea typeface="+mn-ea"/>
                <a:cs typeface="+mn-cs"/>
              </a:rPr>
              <a:t>variation</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Inherited variation is due to differences in their </a:t>
            </a:r>
            <a:r>
              <a:rPr lang="en-GB" sz="1200" b="1" kern="1200" dirty="0" smtClean="0">
                <a:solidFill>
                  <a:schemeClr val="tx1"/>
                </a:solidFill>
                <a:effectLst/>
                <a:latin typeface="+mn-lt"/>
                <a:ea typeface="+mn-ea"/>
                <a:cs typeface="+mn-cs"/>
              </a:rPr>
              <a:t>genes</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Individuals with the features that are best suited to the environment are more likely to survive and reproduce.</a:t>
            </a:r>
          </a:p>
          <a:p>
            <a:r>
              <a:rPr lang="en-GB" sz="1200" kern="1200" dirty="0" smtClean="0">
                <a:solidFill>
                  <a:schemeClr val="tx1"/>
                </a:solidFill>
                <a:effectLst/>
                <a:latin typeface="+mn-lt"/>
                <a:ea typeface="+mn-ea"/>
                <a:cs typeface="+mn-cs"/>
              </a:rPr>
              <a:t>The genes that allow these individuals to be successful are passed to their offspring.</a:t>
            </a:r>
          </a:p>
          <a:p>
            <a:r>
              <a:rPr lang="en-GB" sz="1200" kern="1200" dirty="0" smtClean="0">
                <a:solidFill>
                  <a:schemeClr val="tx1"/>
                </a:solidFill>
                <a:effectLst/>
                <a:latin typeface="+mn-lt"/>
                <a:ea typeface="+mn-ea"/>
                <a:cs typeface="+mn-cs"/>
              </a:rPr>
              <a:t>Individuals that are poorly adapted to their environment are less likely to survive and reproduce. This means that their genes are less likely to be passed to the next generation.</a:t>
            </a:r>
          </a:p>
          <a:p>
            <a:r>
              <a:rPr lang="en-GB" sz="1200" kern="1200" dirty="0" smtClean="0">
                <a:solidFill>
                  <a:schemeClr val="tx1"/>
                </a:solidFill>
                <a:effectLst/>
                <a:latin typeface="+mn-lt"/>
                <a:ea typeface="+mn-ea"/>
                <a:cs typeface="+mn-cs"/>
              </a:rPr>
              <a:t>Over many generations these small differences add up to the new evolution of species.</a:t>
            </a:r>
          </a:p>
          <a:p>
            <a:r>
              <a:rPr lang="en-GB" sz="1200" kern="1200" dirty="0" smtClean="0">
                <a:solidFill>
                  <a:schemeClr val="tx1"/>
                </a:solidFill>
                <a:effectLst/>
                <a:latin typeface="+mn-lt"/>
                <a:ea typeface="+mn-ea"/>
                <a:cs typeface="+mn-cs"/>
              </a:rPr>
              <a:t>Given enough time, a population may change so much it may even become a new species, unable to reproduce successfully with individuals of the original species.</a:t>
            </a:r>
          </a:p>
          <a:p>
            <a:r>
              <a:rPr lang="en-GB" sz="1200" b="1" i="0" kern="1200" dirty="0" smtClean="0">
                <a:solidFill>
                  <a:schemeClr val="tx1"/>
                </a:solidFill>
                <a:effectLst/>
                <a:latin typeface="+mn-lt"/>
                <a:ea typeface="+mn-ea"/>
                <a:cs typeface="+mn-cs"/>
              </a:rPr>
              <a:t/>
            </a:r>
            <a:br>
              <a:rPr lang="en-GB" sz="1200" b="1" i="0" kern="1200" dirty="0" smtClean="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8</a:t>
            </a:fld>
            <a:endParaRPr lang="en-GB"/>
          </a:p>
        </p:txBody>
      </p:sp>
    </p:spTree>
    <p:extLst>
      <p:ext uri="{BB962C8B-B14F-4D97-AF65-F5344CB8AC3E}">
        <p14:creationId xmlns:p14="http://schemas.microsoft.com/office/powerpoint/2010/main" val="3390560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r>
              <a:rPr lang="en-GB" dirty="0" smtClean="0"/>
              <a:t>Animations</a:t>
            </a:r>
            <a:r>
              <a:rPr lang="en-GB" baseline="0" dirty="0" smtClean="0"/>
              <a:t> on diagram</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9</a:t>
            </a:fld>
            <a:endParaRPr lang="en-GB"/>
          </a:p>
        </p:txBody>
      </p:sp>
    </p:spTree>
    <p:extLst>
      <p:ext uri="{BB962C8B-B14F-4D97-AF65-F5344CB8AC3E}">
        <p14:creationId xmlns:p14="http://schemas.microsoft.com/office/powerpoint/2010/main" val="4218757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Notes: </a:t>
            </a:r>
            <a:r>
              <a:rPr lang="en-GB" dirty="0" smtClean="0"/>
              <a:t>Animations</a:t>
            </a:r>
            <a:r>
              <a:rPr lang="en-GB" baseline="0" dirty="0" smtClean="0"/>
              <a:t> on diagram</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10</a:t>
            </a:fld>
            <a:endParaRPr lang="en-GB"/>
          </a:p>
        </p:txBody>
      </p:sp>
    </p:spTree>
    <p:extLst>
      <p:ext uri="{BB962C8B-B14F-4D97-AF65-F5344CB8AC3E}">
        <p14:creationId xmlns:p14="http://schemas.microsoft.com/office/powerpoint/2010/main" val="2783272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Animations</a:t>
            </a:r>
            <a:r>
              <a:rPr lang="en-GB" baseline="0" dirty="0" smtClean="0"/>
              <a:t> on diagram</a:t>
            </a:r>
            <a:endParaRPr lang="en-GB" dirty="0"/>
          </a:p>
        </p:txBody>
      </p:sp>
      <p:sp>
        <p:nvSpPr>
          <p:cNvPr id="4" name="Slide Number Placeholder 3"/>
          <p:cNvSpPr>
            <a:spLocks noGrp="1"/>
          </p:cNvSpPr>
          <p:nvPr>
            <p:ph type="sldNum" sz="quarter" idx="10"/>
          </p:nvPr>
        </p:nvSpPr>
        <p:spPr/>
        <p:txBody>
          <a:bodyPr/>
          <a:lstStyle/>
          <a:p>
            <a:fld id="{1550AC1D-3DE2-4E6E-AD13-3770B1489A53}" type="slidenum">
              <a:rPr lang="en-GB" smtClean="0"/>
              <a:t>11</a:t>
            </a:fld>
            <a:endParaRPr lang="en-GB"/>
          </a:p>
        </p:txBody>
      </p:sp>
    </p:spTree>
    <p:extLst>
      <p:ext uri="{BB962C8B-B14F-4D97-AF65-F5344CB8AC3E}">
        <p14:creationId xmlns:p14="http://schemas.microsoft.com/office/powerpoint/2010/main" val="1979633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16C863D-DEA3-4CD2-8628-097C0016301C}" type="datetimeFigureOut">
              <a:rPr lang="en-GB" smtClean="0"/>
              <a:t>08/05/2019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B942D9-ABBF-4229-BCC6-EBD2C9720F4D}" type="slidenum">
              <a:rPr lang="en-GB" smtClean="0"/>
              <a:t>‹#›</a:t>
            </a:fld>
            <a:endParaRPr lang="en-GB"/>
          </a:p>
        </p:txBody>
      </p:sp>
    </p:spTree>
    <p:extLst>
      <p:ext uri="{BB962C8B-B14F-4D97-AF65-F5344CB8AC3E}">
        <p14:creationId xmlns:p14="http://schemas.microsoft.com/office/powerpoint/2010/main" val="326889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16C863D-DEA3-4CD2-8628-097C0016301C}" type="datetimeFigureOut">
              <a:rPr lang="en-GB" smtClean="0"/>
              <a:t>08/05/2019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B942D9-ABBF-4229-BCC6-EBD2C9720F4D}" type="slidenum">
              <a:rPr lang="en-GB" smtClean="0"/>
              <a:t>‹#›</a:t>
            </a:fld>
            <a:endParaRPr lang="en-GB"/>
          </a:p>
        </p:txBody>
      </p:sp>
    </p:spTree>
    <p:extLst>
      <p:ext uri="{BB962C8B-B14F-4D97-AF65-F5344CB8AC3E}">
        <p14:creationId xmlns:p14="http://schemas.microsoft.com/office/powerpoint/2010/main" val="383442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16C863D-DEA3-4CD2-8628-097C0016301C}" type="datetimeFigureOut">
              <a:rPr lang="en-GB" smtClean="0"/>
              <a:t>08/05/2019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B942D9-ABBF-4229-BCC6-EBD2C9720F4D}" type="slidenum">
              <a:rPr lang="en-GB" smtClean="0"/>
              <a:t>‹#›</a:t>
            </a:fld>
            <a:endParaRPr lang="en-GB"/>
          </a:p>
        </p:txBody>
      </p:sp>
    </p:spTree>
    <p:extLst>
      <p:ext uri="{BB962C8B-B14F-4D97-AF65-F5344CB8AC3E}">
        <p14:creationId xmlns:p14="http://schemas.microsoft.com/office/powerpoint/2010/main" val="392585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416C863D-DEA3-4CD2-8628-097C0016301C}" type="datetimeFigureOut">
              <a:rPr lang="en-GB" smtClean="0"/>
              <a:t>08/05/2019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B942D9-ABBF-4229-BCC6-EBD2C9720F4D}" type="slidenum">
              <a:rPr lang="en-GB" smtClean="0"/>
              <a:t>‹#›</a:t>
            </a:fld>
            <a:endParaRPr lang="en-GB"/>
          </a:p>
        </p:txBody>
      </p:sp>
    </p:spTree>
    <p:extLst>
      <p:ext uri="{BB962C8B-B14F-4D97-AF65-F5344CB8AC3E}">
        <p14:creationId xmlns:p14="http://schemas.microsoft.com/office/powerpoint/2010/main" val="28913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16C863D-DEA3-4CD2-8628-097C0016301C}" type="datetimeFigureOut">
              <a:rPr lang="en-GB" smtClean="0"/>
              <a:t>08/05/2019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B942D9-ABBF-4229-BCC6-EBD2C9720F4D}" type="slidenum">
              <a:rPr lang="en-GB" smtClean="0"/>
              <a:t>‹#›</a:t>
            </a:fld>
            <a:endParaRPr lang="en-GB"/>
          </a:p>
        </p:txBody>
      </p:sp>
    </p:spTree>
    <p:extLst>
      <p:ext uri="{BB962C8B-B14F-4D97-AF65-F5344CB8AC3E}">
        <p14:creationId xmlns:p14="http://schemas.microsoft.com/office/powerpoint/2010/main" val="94184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16C863D-DEA3-4CD2-8628-097C0016301C}" type="datetimeFigureOut">
              <a:rPr lang="en-GB" smtClean="0"/>
              <a:t>08/05/2019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B942D9-ABBF-4229-BCC6-EBD2C9720F4D}" type="slidenum">
              <a:rPr lang="en-GB" smtClean="0"/>
              <a:t>‹#›</a:t>
            </a:fld>
            <a:endParaRPr lang="en-GB"/>
          </a:p>
        </p:txBody>
      </p:sp>
    </p:spTree>
    <p:extLst>
      <p:ext uri="{BB962C8B-B14F-4D97-AF65-F5344CB8AC3E}">
        <p14:creationId xmlns:p14="http://schemas.microsoft.com/office/powerpoint/2010/main" val="143796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16C863D-DEA3-4CD2-8628-097C0016301C}" type="datetimeFigureOut">
              <a:rPr lang="en-GB" smtClean="0"/>
              <a:t>08/05/2019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CB942D9-ABBF-4229-BCC6-EBD2C9720F4D}" type="slidenum">
              <a:rPr lang="en-GB" smtClean="0"/>
              <a:t>‹#›</a:t>
            </a:fld>
            <a:endParaRPr lang="en-GB"/>
          </a:p>
        </p:txBody>
      </p:sp>
    </p:spTree>
    <p:extLst>
      <p:ext uri="{BB962C8B-B14F-4D97-AF65-F5344CB8AC3E}">
        <p14:creationId xmlns:p14="http://schemas.microsoft.com/office/powerpoint/2010/main" val="52185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16C863D-DEA3-4CD2-8628-097C0016301C}" type="datetimeFigureOut">
              <a:rPr lang="en-GB" smtClean="0"/>
              <a:t>08/05/2019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CB942D9-ABBF-4229-BCC6-EBD2C9720F4D}" type="slidenum">
              <a:rPr lang="en-GB" smtClean="0"/>
              <a:t>‹#›</a:t>
            </a:fld>
            <a:endParaRPr lang="en-GB"/>
          </a:p>
        </p:txBody>
      </p:sp>
    </p:spTree>
    <p:extLst>
      <p:ext uri="{BB962C8B-B14F-4D97-AF65-F5344CB8AC3E}">
        <p14:creationId xmlns:p14="http://schemas.microsoft.com/office/powerpoint/2010/main" val="160599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6C863D-DEA3-4CD2-8628-097C0016301C}" type="datetimeFigureOut">
              <a:rPr lang="en-GB" smtClean="0"/>
              <a:t>08/05/2019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CB942D9-ABBF-4229-BCC6-EBD2C9720F4D}" type="slidenum">
              <a:rPr lang="en-GB" smtClean="0"/>
              <a:t>‹#›</a:t>
            </a:fld>
            <a:endParaRPr lang="en-GB"/>
          </a:p>
        </p:txBody>
      </p:sp>
    </p:spTree>
    <p:extLst>
      <p:ext uri="{BB962C8B-B14F-4D97-AF65-F5344CB8AC3E}">
        <p14:creationId xmlns:p14="http://schemas.microsoft.com/office/powerpoint/2010/main" val="151129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16C863D-DEA3-4CD2-8628-097C0016301C}" type="datetimeFigureOut">
              <a:rPr lang="en-GB" smtClean="0"/>
              <a:t>08/05/2019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B942D9-ABBF-4229-BCC6-EBD2C9720F4D}" type="slidenum">
              <a:rPr lang="en-GB" smtClean="0"/>
              <a:t>‹#›</a:t>
            </a:fld>
            <a:endParaRPr lang="en-GB"/>
          </a:p>
        </p:txBody>
      </p:sp>
    </p:spTree>
    <p:extLst>
      <p:ext uri="{BB962C8B-B14F-4D97-AF65-F5344CB8AC3E}">
        <p14:creationId xmlns:p14="http://schemas.microsoft.com/office/powerpoint/2010/main" val="360099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16C863D-DEA3-4CD2-8628-097C0016301C}" type="datetimeFigureOut">
              <a:rPr lang="en-GB" smtClean="0"/>
              <a:t>08/05/2019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B942D9-ABBF-4229-BCC6-EBD2C9720F4D}" type="slidenum">
              <a:rPr lang="en-GB" smtClean="0"/>
              <a:t>‹#›</a:t>
            </a:fld>
            <a:endParaRPr lang="en-GB"/>
          </a:p>
        </p:txBody>
      </p:sp>
    </p:spTree>
    <p:extLst>
      <p:ext uri="{BB962C8B-B14F-4D97-AF65-F5344CB8AC3E}">
        <p14:creationId xmlns:p14="http://schemas.microsoft.com/office/powerpoint/2010/main" val="177593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6C863D-DEA3-4CD2-8628-097C0016301C}" type="datetimeFigureOut">
              <a:rPr lang="en-GB" smtClean="0"/>
              <a:t>08/05/2019</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942D9-ABBF-4229-BCC6-EBD2C9720F4D}" type="slidenum">
              <a:rPr lang="en-GB" smtClean="0"/>
              <a:t>‹#›</a:t>
            </a:fld>
            <a:endParaRPr lang="en-GB"/>
          </a:p>
        </p:txBody>
      </p:sp>
    </p:spTree>
    <p:extLst>
      <p:ext uri="{BB962C8B-B14F-4D97-AF65-F5344CB8AC3E}">
        <p14:creationId xmlns:p14="http://schemas.microsoft.com/office/powerpoint/2010/main" val="3055496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youtube.com/watch?v=edW30jsCy6M" TargetMode="Externa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www.british-dragonflies.org.uk/"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gif"/><Relationship Id="rId7"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s://www.youtube.com/watch?v=-wQLKMUWA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hyperlink" Target="http://www.iucnredlist.org/" TargetMode="Externa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hyperlink" Target="https://british-dragonflies.org.uk/content/conservation" TargetMode="External"/><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9.pn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78.JP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2.jpg"/><Relationship Id="rId4" Type="http://schemas.openxmlformats.org/officeDocument/2006/relationships/image" Target="../media/image81.jpg"/></Relationships>
</file>

<file path=ppt/slides/_rels/slide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2288"/>
            <a:ext cx="12201188" cy="8711648"/>
          </a:xfrm>
          <a:prstGeom prst="rect">
            <a:avLst/>
          </a:prstGeom>
        </p:spPr>
      </p:pic>
      <p:sp>
        <p:nvSpPr>
          <p:cNvPr id="10" name="Double Wave 9"/>
          <p:cNvSpPr/>
          <p:nvPr/>
        </p:nvSpPr>
        <p:spPr>
          <a:xfrm>
            <a:off x="0" y="4139738"/>
            <a:ext cx="12201188" cy="3096491"/>
          </a:xfrm>
          <a:prstGeom prst="doubleWav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4287584" y="4178215"/>
            <a:ext cx="7782791" cy="1945211"/>
          </a:xfrm>
        </p:spPr>
        <p:txBody>
          <a:bodyPr>
            <a:normAutofit fontScale="90000"/>
          </a:bodyPr>
          <a:lstStyle/>
          <a:p>
            <a:pPr algn="l"/>
            <a:r>
              <a:rPr lang="en-GB" b="1" dirty="0" smtClean="0">
                <a:solidFill>
                  <a:srgbClr val="28B18E"/>
                </a:solidFill>
                <a:latin typeface="+mn-lt"/>
              </a:rPr>
              <a:t>Evolution and the Importance of Biodiversity</a:t>
            </a:r>
            <a:endParaRPr lang="en-GB" b="1" dirty="0">
              <a:solidFill>
                <a:srgbClr val="28B18E"/>
              </a:solidFill>
              <a:latin typeface="+mn-lt"/>
            </a:endParaRPr>
          </a:p>
        </p:txBody>
      </p:sp>
      <p:sp>
        <p:nvSpPr>
          <p:cNvPr id="3" name="Subtitle 2"/>
          <p:cNvSpPr>
            <a:spLocks noGrp="1"/>
          </p:cNvSpPr>
          <p:nvPr>
            <p:ph type="subTitle" idx="1"/>
          </p:nvPr>
        </p:nvSpPr>
        <p:spPr>
          <a:xfrm>
            <a:off x="2409860" y="6057847"/>
            <a:ext cx="9144000" cy="652463"/>
          </a:xfrm>
        </p:spPr>
        <p:txBody>
          <a:bodyPr/>
          <a:lstStyle/>
          <a:p>
            <a:r>
              <a:rPr lang="en-GB" dirty="0">
                <a:solidFill>
                  <a:srgbClr val="292F53"/>
                </a:solidFill>
              </a:rPr>
              <a:t>w</a:t>
            </a:r>
            <a:r>
              <a:rPr lang="en-GB" dirty="0" smtClean="0">
                <a:solidFill>
                  <a:srgbClr val="292F53"/>
                </a:solidFill>
              </a:rPr>
              <a:t>ith Dragonfly Case Studies and Activities</a:t>
            </a:r>
            <a:endParaRPr lang="en-GB" dirty="0">
              <a:solidFill>
                <a:srgbClr val="292F53"/>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59" y="4552740"/>
            <a:ext cx="3697666" cy="1954740"/>
          </a:xfrm>
          <a:prstGeom prst="rect">
            <a:avLst/>
          </a:prstGeom>
        </p:spPr>
      </p:pic>
      <p:sp>
        <p:nvSpPr>
          <p:cNvPr id="5" name="Rectangle 4"/>
          <p:cNvSpPr/>
          <p:nvPr/>
        </p:nvSpPr>
        <p:spPr>
          <a:xfrm rot="5400000">
            <a:off x="-311778" y="3571478"/>
            <a:ext cx="936475" cy="276999"/>
          </a:xfrm>
          <a:prstGeom prst="rect">
            <a:avLst/>
          </a:prstGeom>
        </p:spPr>
        <p:txBody>
          <a:bodyPr wrap="none">
            <a:spAutoFit/>
          </a:bodyPr>
          <a:lstStyle/>
          <a:p>
            <a:r>
              <a:rPr lang="en-GB" sz="1200" dirty="0" smtClean="0">
                <a:solidFill>
                  <a:schemeClr val="bg1"/>
                </a:solidFill>
                <a:cs typeface="Times New Roman" panose="02020603050405020304" pitchFamily="18" charset="0"/>
              </a:rPr>
              <a:t>©Iain Leach</a:t>
            </a:r>
            <a:endParaRPr lang="en-GB" sz="1200" dirty="0">
              <a:solidFill>
                <a:schemeClr val="bg1"/>
              </a:solidFill>
            </a:endParaRPr>
          </a:p>
        </p:txBody>
      </p:sp>
    </p:spTree>
    <p:extLst>
      <p:ext uri="{BB962C8B-B14F-4D97-AF65-F5344CB8AC3E}">
        <p14:creationId xmlns:p14="http://schemas.microsoft.com/office/powerpoint/2010/main" val="143273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AB18D"/>
                </a:solidFill>
              </a:rPr>
              <a:t>Natural </a:t>
            </a:r>
            <a:r>
              <a:rPr lang="en-GB" b="1" dirty="0">
                <a:solidFill>
                  <a:srgbClr val="1AB18D"/>
                </a:solidFill>
              </a:rPr>
              <a:t>Selection</a:t>
            </a:r>
          </a:p>
        </p:txBody>
      </p:sp>
      <p:sp>
        <p:nvSpPr>
          <p:cNvPr id="3" name="Content Placeholder 2"/>
          <p:cNvSpPr>
            <a:spLocks noGrp="1"/>
          </p:cNvSpPr>
          <p:nvPr>
            <p:ph idx="1"/>
          </p:nvPr>
        </p:nvSpPr>
        <p:spPr>
          <a:xfrm>
            <a:off x="838200" y="1836673"/>
            <a:ext cx="10815899" cy="5021327"/>
          </a:xfrm>
        </p:spPr>
        <p:txBody>
          <a:bodyPr>
            <a:normAutofit/>
          </a:bodyPr>
          <a:lstStyle/>
          <a:p>
            <a:pPr marL="0" indent="0">
              <a:buNone/>
            </a:pPr>
            <a:r>
              <a:rPr lang="en-GB" dirty="0" smtClean="0">
                <a:solidFill>
                  <a:srgbClr val="292F53"/>
                </a:solidFill>
              </a:rPr>
              <a:t>2. Genes are passed on when an individual reproduces. As a result the offspring </a:t>
            </a:r>
            <a:r>
              <a:rPr lang="en-GB" b="1" dirty="0" smtClean="0">
                <a:solidFill>
                  <a:srgbClr val="292F53"/>
                </a:solidFill>
              </a:rPr>
              <a:t>inherit variation </a:t>
            </a:r>
            <a:r>
              <a:rPr lang="en-GB" dirty="0" smtClean="0">
                <a:solidFill>
                  <a:srgbClr val="292F53"/>
                </a:solidFill>
              </a:rPr>
              <a:t>from their parents.</a:t>
            </a:r>
          </a:p>
          <a:p>
            <a:pPr marL="0" indent="0">
              <a:buNone/>
            </a:pPr>
            <a:endParaRPr lang="en-GB" dirty="0" smtClean="0"/>
          </a:p>
          <a:p>
            <a:pPr marL="0" indent="0">
              <a:buNone/>
            </a:pPr>
            <a:endParaRPr lang="en-GB" dirty="0" smtClean="0"/>
          </a:p>
        </p:txBody>
      </p:sp>
      <p:pic>
        <p:nvPicPr>
          <p:cNvPr id="5" name="Picture 4"/>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07961" y="3533614"/>
            <a:ext cx="1447443" cy="1332855"/>
          </a:xfrm>
          <a:prstGeom prst="rect">
            <a:avLst/>
          </a:prstGeom>
        </p:spPr>
      </p:pic>
      <p:pic>
        <p:nvPicPr>
          <p:cNvPr id="6" name="Picture 5"/>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058164" y="3533614"/>
            <a:ext cx="1447443" cy="1332855"/>
          </a:xfrm>
          <a:prstGeom prst="rect">
            <a:avLst/>
          </a:prstGeom>
        </p:spPr>
      </p:pic>
      <p:pic>
        <p:nvPicPr>
          <p:cNvPr id="7" name="Picture 6"/>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744177" y="3649062"/>
            <a:ext cx="1447443" cy="1332855"/>
          </a:xfrm>
          <a:prstGeom prst="rect">
            <a:avLst/>
          </a:prstGeom>
        </p:spPr>
      </p:pic>
      <p:pic>
        <p:nvPicPr>
          <p:cNvPr id="8" name="Picture 7"/>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740387" y="3602567"/>
            <a:ext cx="1447443" cy="1332855"/>
          </a:xfrm>
          <a:prstGeom prst="rect">
            <a:avLst/>
          </a:prstGeom>
        </p:spPr>
      </p:pic>
      <p:cxnSp>
        <p:nvCxnSpPr>
          <p:cNvPr id="10" name="Straight Connector 9"/>
          <p:cNvCxnSpPr/>
          <p:nvPr/>
        </p:nvCxnSpPr>
        <p:spPr>
          <a:xfrm>
            <a:off x="2831683" y="4935389"/>
            <a:ext cx="0" cy="4748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81527" y="4935389"/>
            <a:ext cx="0" cy="474811"/>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107485" y="5662609"/>
            <a:ext cx="723721" cy="666427"/>
          </a:xfrm>
          <a:prstGeom prst="rect">
            <a:avLst/>
          </a:prstGeom>
        </p:spPr>
      </p:pic>
      <p:pic>
        <p:nvPicPr>
          <p:cNvPr id="16" name="Picture 15"/>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715183" y="5662609"/>
            <a:ext cx="723721" cy="666427"/>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cxnSp>
        <p:nvCxnSpPr>
          <p:cNvPr id="37" name="Straight Connector 36"/>
          <p:cNvCxnSpPr/>
          <p:nvPr/>
        </p:nvCxnSpPr>
        <p:spPr>
          <a:xfrm>
            <a:off x="2831683" y="5367731"/>
            <a:ext cx="14498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554351" y="5381619"/>
            <a:ext cx="4508" cy="41845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480778" y="4921535"/>
            <a:ext cx="0" cy="4748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930622" y="4921535"/>
            <a:ext cx="0" cy="4748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480778" y="5353877"/>
            <a:ext cx="14498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203446" y="5367765"/>
            <a:ext cx="4508" cy="41845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58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ppt_x"/>
                                          </p:val>
                                        </p:tav>
                                        <p:tav tm="100000">
                                          <p:val>
                                            <p:strVal val="#ppt_x"/>
                                          </p:val>
                                        </p:tav>
                                      </p:tavLst>
                                    </p:anim>
                                    <p:anim calcmode="lin" valueType="num">
                                      <p:cBhvr additive="base">
                                        <p:cTn id="35" dur="500" fill="hold"/>
                                        <p:tgtEl>
                                          <p:spTgt spid="37"/>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500" fill="hold"/>
                                        <p:tgtEl>
                                          <p:spTgt spid="41"/>
                                        </p:tgtEl>
                                        <p:attrNameLst>
                                          <p:attrName>ppt_x</p:attrName>
                                        </p:attrNameLst>
                                      </p:cBhvr>
                                      <p:tavLst>
                                        <p:tav tm="0">
                                          <p:val>
                                            <p:strVal val="#ppt_x"/>
                                          </p:val>
                                        </p:tav>
                                        <p:tav tm="100000">
                                          <p:val>
                                            <p:strVal val="#ppt_x"/>
                                          </p:val>
                                        </p:tav>
                                      </p:tavLst>
                                    </p:anim>
                                    <p:anim calcmode="lin" valueType="num">
                                      <p:cBhvr additive="base">
                                        <p:cTn id="39" dur="500" fill="hold"/>
                                        <p:tgtEl>
                                          <p:spTgt spid="41"/>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additive="base">
                                        <p:cTn id="50" dur="500" fill="hold"/>
                                        <p:tgtEl>
                                          <p:spTgt spid="42"/>
                                        </p:tgtEl>
                                        <p:attrNameLst>
                                          <p:attrName>ppt_x</p:attrName>
                                        </p:attrNameLst>
                                      </p:cBhvr>
                                      <p:tavLst>
                                        <p:tav tm="0">
                                          <p:val>
                                            <p:strVal val="#ppt_x"/>
                                          </p:val>
                                        </p:tav>
                                        <p:tav tm="100000">
                                          <p:val>
                                            <p:strVal val="#ppt_x"/>
                                          </p:val>
                                        </p:tav>
                                      </p:tavLst>
                                    </p:anim>
                                    <p:anim calcmode="lin" valueType="num">
                                      <p:cBhvr additive="base">
                                        <p:cTn id="51" dur="500" fill="hold"/>
                                        <p:tgtEl>
                                          <p:spTgt spid="42"/>
                                        </p:tgtEl>
                                        <p:attrNameLst>
                                          <p:attrName>ppt_y</p:attrName>
                                        </p:attrNameLst>
                                      </p:cBhvr>
                                      <p:tavLst>
                                        <p:tav tm="0">
                                          <p:val>
                                            <p:strVal val="0-#ppt_h/2"/>
                                          </p:val>
                                        </p:tav>
                                        <p:tav tm="100000">
                                          <p:val>
                                            <p:strVal val="#ppt_y"/>
                                          </p:val>
                                        </p:tav>
                                      </p:tavLst>
                                    </p:anim>
                                  </p:childTnLst>
                                </p:cTn>
                              </p:par>
                              <p:par>
                                <p:cTn id="52" presetID="2" presetClass="entr" presetSubtype="1"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additive="base">
                                        <p:cTn id="54" dur="500" fill="hold"/>
                                        <p:tgtEl>
                                          <p:spTgt spid="44"/>
                                        </p:tgtEl>
                                        <p:attrNameLst>
                                          <p:attrName>ppt_x</p:attrName>
                                        </p:attrNameLst>
                                      </p:cBhvr>
                                      <p:tavLst>
                                        <p:tav tm="0">
                                          <p:val>
                                            <p:strVal val="#ppt_x"/>
                                          </p:val>
                                        </p:tav>
                                        <p:tav tm="100000">
                                          <p:val>
                                            <p:strVal val="#ppt_x"/>
                                          </p:val>
                                        </p:tav>
                                      </p:tavLst>
                                    </p:anim>
                                    <p:anim calcmode="lin" valueType="num">
                                      <p:cBhvr additive="base">
                                        <p:cTn id="55" dur="500" fill="hold"/>
                                        <p:tgtEl>
                                          <p:spTgt spid="44"/>
                                        </p:tgtEl>
                                        <p:attrNameLst>
                                          <p:attrName>ppt_y</p:attrName>
                                        </p:attrNameLst>
                                      </p:cBhvr>
                                      <p:tavLst>
                                        <p:tav tm="0">
                                          <p:val>
                                            <p:strVal val="0-#ppt_h/2"/>
                                          </p:val>
                                        </p:tav>
                                        <p:tav tm="100000">
                                          <p:val>
                                            <p:strVal val="#ppt_y"/>
                                          </p:val>
                                        </p:tav>
                                      </p:tavLst>
                                    </p:anim>
                                  </p:childTnLst>
                                </p:cTn>
                              </p:par>
                              <p:par>
                                <p:cTn id="56" presetID="2" presetClass="entr" presetSubtype="1"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 calcmode="lin" valueType="num">
                                      <p:cBhvr additive="base">
                                        <p:cTn id="58" dur="500" fill="hold"/>
                                        <p:tgtEl>
                                          <p:spTgt spid="45"/>
                                        </p:tgtEl>
                                        <p:attrNameLst>
                                          <p:attrName>ppt_x</p:attrName>
                                        </p:attrNameLst>
                                      </p:cBhvr>
                                      <p:tavLst>
                                        <p:tav tm="0">
                                          <p:val>
                                            <p:strVal val="#ppt_x"/>
                                          </p:val>
                                        </p:tav>
                                        <p:tav tm="100000">
                                          <p:val>
                                            <p:strVal val="#ppt_x"/>
                                          </p:val>
                                        </p:tav>
                                      </p:tavLst>
                                    </p:anim>
                                    <p:anim calcmode="lin" valueType="num">
                                      <p:cBhvr additive="base">
                                        <p:cTn id="59" dur="500" fill="hold"/>
                                        <p:tgtEl>
                                          <p:spTgt spid="45"/>
                                        </p:tgtEl>
                                        <p:attrNameLst>
                                          <p:attrName>ppt_y</p:attrName>
                                        </p:attrNameLst>
                                      </p:cBhvr>
                                      <p:tavLst>
                                        <p:tav tm="0">
                                          <p:val>
                                            <p:strVal val="0-#ppt_h/2"/>
                                          </p:val>
                                        </p:tav>
                                        <p:tav tm="100000">
                                          <p:val>
                                            <p:strVal val="#ppt_y"/>
                                          </p:val>
                                        </p:tav>
                                      </p:tavLst>
                                    </p:anim>
                                  </p:childTnLst>
                                </p:cTn>
                              </p:par>
                              <p:par>
                                <p:cTn id="60" presetID="2" presetClass="entr" presetSubtype="1" fill="hold" nodeType="with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500" fill="hold"/>
                                        <p:tgtEl>
                                          <p:spTgt spid="43"/>
                                        </p:tgtEl>
                                        <p:attrNameLst>
                                          <p:attrName>ppt_x</p:attrName>
                                        </p:attrNameLst>
                                      </p:cBhvr>
                                      <p:tavLst>
                                        <p:tav tm="0">
                                          <p:val>
                                            <p:strVal val="#ppt_x"/>
                                          </p:val>
                                        </p:tav>
                                        <p:tav tm="100000">
                                          <p:val>
                                            <p:strVal val="#ppt_x"/>
                                          </p:val>
                                        </p:tav>
                                      </p:tavLst>
                                    </p:anim>
                                    <p:anim calcmode="lin" valueType="num">
                                      <p:cBhvr additive="base">
                                        <p:cTn id="63" dur="500" fill="hold"/>
                                        <p:tgtEl>
                                          <p:spTgt spid="43"/>
                                        </p:tgtEl>
                                        <p:attrNameLst>
                                          <p:attrName>ppt_y</p:attrName>
                                        </p:attrNameLst>
                                      </p:cBhvr>
                                      <p:tavLst>
                                        <p:tav tm="0">
                                          <p:val>
                                            <p:strVal val="0-#ppt_h/2"/>
                                          </p:val>
                                        </p:tav>
                                        <p:tav tm="100000">
                                          <p:val>
                                            <p:strVal val="#ppt_y"/>
                                          </p:val>
                                        </p:tav>
                                      </p:tavLst>
                                    </p:anim>
                                  </p:childTnLst>
                                </p:cTn>
                              </p:par>
                              <p:par>
                                <p:cTn id="64" presetID="2" presetClass="entr" presetSubtype="1"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500" fill="hold"/>
                                        <p:tgtEl>
                                          <p:spTgt spid="16"/>
                                        </p:tgtEl>
                                        <p:attrNameLst>
                                          <p:attrName>ppt_x</p:attrName>
                                        </p:attrNameLst>
                                      </p:cBhvr>
                                      <p:tavLst>
                                        <p:tav tm="0">
                                          <p:val>
                                            <p:strVal val="#ppt_x"/>
                                          </p:val>
                                        </p:tav>
                                        <p:tav tm="100000">
                                          <p:val>
                                            <p:strVal val="#ppt_x"/>
                                          </p:val>
                                        </p:tav>
                                      </p:tavLst>
                                    </p:anim>
                                    <p:anim calcmode="lin" valueType="num">
                                      <p:cBhvr additive="base">
                                        <p:cTn id="67"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AB18D"/>
                </a:solidFill>
              </a:rPr>
              <a:t>Natural </a:t>
            </a:r>
            <a:r>
              <a:rPr lang="en-GB" b="1" dirty="0">
                <a:solidFill>
                  <a:srgbClr val="1AB18D"/>
                </a:solidFill>
              </a:rPr>
              <a:t>Selection</a:t>
            </a:r>
          </a:p>
        </p:txBody>
      </p:sp>
      <p:sp>
        <p:nvSpPr>
          <p:cNvPr id="3" name="Content Placeholder 2"/>
          <p:cNvSpPr>
            <a:spLocks noGrp="1"/>
          </p:cNvSpPr>
          <p:nvPr>
            <p:ph idx="1"/>
          </p:nvPr>
        </p:nvSpPr>
        <p:spPr>
          <a:xfrm>
            <a:off x="838200" y="1803198"/>
            <a:ext cx="10980549" cy="5021327"/>
          </a:xfrm>
        </p:spPr>
        <p:txBody>
          <a:bodyPr>
            <a:normAutofit/>
          </a:bodyPr>
          <a:lstStyle/>
          <a:p>
            <a:pPr marL="0" indent="0">
              <a:buNone/>
            </a:pPr>
            <a:r>
              <a:rPr lang="en-GB" dirty="0" smtClean="0">
                <a:solidFill>
                  <a:srgbClr val="292F53"/>
                </a:solidFill>
              </a:rPr>
              <a:t>3. Some individuals have genes that produce characteristics that provide them with a better chance of surviving and reproducing within a certain environment. These individuals will produce more offspring and, as a result, will be more successful at passing on their genes.</a:t>
            </a:r>
          </a:p>
          <a:p>
            <a:pPr marL="514338" indent="-514338">
              <a:buAutoNum type="arabicPeriod"/>
            </a:pPr>
            <a:endParaRPr lang="en-GB" dirty="0" smtClean="0"/>
          </a:p>
          <a:p>
            <a:pPr marL="514338" indent="-514338">
              <a:buAutoNum type="arabicPeriod"/>
            </a:pPr>
            <a:endParaRPr lang="en-GB" dirty="0" smtClean="0"/>
          </a:p>
        </p:txBody>
      </p:sp>
      <p:pic>
        <p:nvPicPr>
          <p:cNvPr id="5" name="Picture 4"/>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61660" y="3604935"/>
            <a:ext cx="1447443" cy="1332855"/>
          </a:xfrm>
          <a:prstGeom prst="rect">
            <a:avLst/>
          </a:prstGeom>
        </p:spPr>
      </p:pic>
      <p:pic>
        <p:nvPicPr>
          <p:cNvPr id="6" name="Picture 5"/>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027168" y="3604935"/>
            <a:ext cx="1447443" cy="1332855"/>
          </a:xfrm>
          <a:prstGeom prst="rect">
            <a:avLst/>
          </a:prstGeom>
        </p:spPr>
      </p:pic>
      <p:pic>
        <p:nvPicPr>
          <p:cNvPr id="7" name="Picture 6"/>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495600" y="3651430"/>
            <a:ext cx="1447443" cy="1332855"/>
          </a:xfrm>
          <a:prstGeom prst="rect">
            <a:avLst/>
          </a:prstGeom>
        </p:spPr>
      </p:pic>
      <p:pic>
        <p:nvPicPr>
          <p:cNvPr id="8" name="Picture 7"/>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491809" y="3604935"/>
            <a:ext cx="1447443" cy="1332855"/>
          </a:xfrm>
          <a:prstGeom prst="rect">
            <a:avLst/>
          </a:prstGeom>
        </p:spPr>
      </p:pic>
      <p:pic>
        <p:nvPicPr>
          <p:cNvPr id="13" name="Picture 12"/>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742805" y="5967882"/>
            <a:ext cx="723721" cy="666427"/>
          </a:xfrm>
          <a:prstGeom prst="rect">
            <a:avLst/>
          </a:prstGeom>
        </p:spPr>
      </p:pic>
      <p:pic>
        <p:nvPicPr>
          <p:cNvPr id="14" name="Picture 13"/>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507451" y="6043054"/>
            <a:ext cx="723721" cy="666427"/>
          </a:xfrm>
          <a:prstGeom prst="rect">
            <a:avLst/>
          </a:prstGeom>
        </p:spPr>
      </p:pic>
      <p:pic>
        <p:nvPicPr>
          <p:cNvPr id="15" name="Picture 14"/>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962058" y="6020666"/>
            <a:ext cx="723721" cy="666427"/>
          </a:xfrm>
          <a:prstGeom prst="rect">
            <a:avLst/>
          </a:prstGeom>
        </p:spPr>
      </p:pic>
      <p:pic>
        <p:nvPicPr>
          <p:cNvPr id="19" name="Picture 18"/>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309289" y="6043054"/>
            <a:ext cx="723721" cy="666427"/>
          </a:xfrm>
          <a:prstGeom prst="rect">
            <a:avLst/>
          </a:prstGeom>
        </p:spPr>
      </p:pic>
      <p:pic>
        <p:nvPicPr>
          <p:cNvPr id="20" name="Picture 19"/>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988389" y="5909961"/>
            <a:ext cx="723721" cy="666427"/>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cxnSp>
        <p:nvCxnSpPr>
          <p:cNvPr id="17" name="Straight Connector 16"/>
          <p:cNvCxnSpPr/>
          <p:nvPr/>
        </p:nvCxnSpPr>
        <p:spPr>
          <a:xfrm>
            <a:off x="2712110" y="5004662"/>
            <a:ext cx="0" cy="4748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61954" y="5004662"/>
            <a:ext cx="0" cy="4748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712110" y="5437004"/>
            <a:ext cx="14498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434778" y="5450892"/>
            <a:ext cx="4508" cy="41845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491385" y="5018550"/>
            <a:ext cx="0" cy="4748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41229" y="5018550"/>
            <a:ext cx="0" cy="4748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491385" y="5450892"/>
            <a:ext cx="14498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214053" y="5464780"/>
            <a:ext cx="4508" cy="41845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383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ppt_x"/>
                                          </p:val>
                                        </p:tav>
                                        <p:tav tm="100000">
                                          <p:val>
                                            <p:strVal val="#ppt_x"/>
                                          </p:val>
                                        </p:tav>
                                      </p:tavLst>
                                    </p:anim>
                                    <p:anim calcmode="lin" valueType="num">
                                      <p:cBhvr additive="base">
                                        <p:cTn id="39" dur="500" fill="hold"/>
                                        <p:tgtEl>
                                          <p:spTgt spid="23"/>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ppt_x"/>
                                          </p:val>
                                        </p:tav>
                                        <p:tav tm="100000">
                                          <p:val>
                                            <p:strVal val="#ppt_x"/>
                                          </p:val>
                                        </p:tav>
                                      </p:tavLst>
                                    </p:anim>
                                    <p:anim calcmode="lin" valueType="num">
                                      <p:cBhvr additive="base">
                                        <p:cTn id="51" dur="500" fill="hold"/>
                                        <p:tgtEl>
                                          <p:spTgt spid="26"/>
                                        </p:tgtEl>
                                        <p:attrNameLst>
                                          <p:attrName>ppt_y</p:attrName>
                                        </p:attrNameLst>
                                      </p:cBhvr>
                                      <p:tavLst>
                                        <p:tav tm="0">
                                          <p:val>
                                            <p:strVal val="0-#ppt_h/2"/>
                                          </p:val>
                                        </p:tav>
                                        <p:tav tm="100000">
                                          <p:val>
                                            <p:strVal val="#ppt_y"/>
                                          </p:val>
                                        </p:tav>
                                      </p:tavLst>
                                    </p:anim>
                                  </p:childTnLst>
                                </p:cTn>
                              </p:par>
                              <p:par>
                                <p:cTn id="52" presetID="2" presetClass="entr" presetSubtype="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500" fill="hold"/>
                                        <p:tgtEl>
                                          <p:spTgt spid="27"/>
                                        </p:tgtEl>
                                        <p:attrNameLst>
                                          <p:attrName>ppt_x</p:attrName>
                                        </p:attrNameLst>
                                      </p:cBhvr>
                                      <p:tavLst>
                                        <p:tav tm="0">
                                          <p:val>
                                            <p:strVal val="#ppt_x"/>
                                          </p:val>
                                        </p:tav>
                                        <p:tav tm="100000">
                                          <p:val>
                                            <p:strVal val="#ppt_x"/>
                                          </p:val>
                                        </p:tav>
                                      </p:tavLst>
                                    </p:anim>
                                    <p:anim calcmode="lin" valueType="num">
                                      <p:cBhvr additive="base">
                                        <p:cTn id="55" dur="500" fill="hold"/>
                                        <p:tgtEl>
                                          <p:spTgt spid="27"/>
                                        </p:tgtEl>
                                        <p:attrNameLst>
                                          <p:attrName>ppt_y</p:attrName>
                                        </p:attrNameLst>
                                      </p:cBhvr>
                                      <p:tavLst>
                                        <p:tav tm="0">
                                          <p:val>
                                            <p:strVal val="0-#ppt_h/2"/>
                                          </p:val>
                                        </p:tav>
                                        <p:tav tm="100000">
                                          <p:val>
                                            <p:strVal val="#ppt_y"/>
                                          </p:val>
                                        </p:tav>
                                      </p:tavLst>
                                    </p:anim>
                                  </p:childTnLst>
                                </p:cTn>
                              </p:par>
                              <p:par>
                                <p:cTn id="56" presetID="2" presetClass="entr" presetSubtype="1"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ppt_x"/>
                                          </p:val>
                                        </p:tav>
                                        <p:tav tm="100000">
                                          <p:val>
                                            <p:strVal val="#ppt_x"/>
                                          </p:val>
                                        </p:tav>
                                      </p:tavLst>
                                    </p:anim>
                                    <p:anim calcmode="lin" valueType="num">
                                      <p:cBhvr additive="base">
                                        <p:cTn id="59" dur="500" fill="hold"/>
                                        <p:tgtEl>
                                          <p:spTgt spid="25"/>
                                        </p:tgtEl>
                                        <p:attrNameLst>
                                          <p:attrName>ppt_y</p:attrName>
                                        </p:attrNameLst>
                                      </p:cBhvr>
                                      <p:tavLst>
                                        <p:tav tm="0">
                                          <p:val>
                                            <p:strVal val="0-#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ppt_x"/>
                                          </p:val>
                                        </p:tav>
                                        <p:tav tm="100000">
                                          <p:val>
                                            <p:strVal val="#ppt_x"/>
                                          </p:val>
                                        </p:tav>
                                      </p:tavLst>
                                    </p:anim>
                                    <p:anim calcmode="lin" valueType="num">
                                      <p:cBhvr additive="base">
                                        <p:cTn id="63" dur="500" fill="hold"/>
                                        <p:tgtEl>
                                          <p:spTgt spid="20"/>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additive="base">
                                        <p:cTn id="66" dur="500" fill="hold"/>
                                        <p:tgtEl>
                                          <p:spTgt spid="13"/>
                                        </p:tgtEl>
                                        <p:attrNameLst>
                                          <p:attrName>ppt_x</p:attrName>
                                        </p:attrNameLst>
                                      </p:cBhvr>
                                      <p:tavLst>
                                        <p:tav tm="0">
                                          <p:val>
                                            <p:strVal val="#ppt_x"/>
                                          </p:val>
                                        </p:tav>
                                        <p:tav tm="100000">
                                          <p:val>
                                            <p:strVal val="#ppt_x"/>
                                          </p:val>
                                        </p:tav>
                                      </p:tavLst>
                                    </p:anim>
                                    <p:anim calcmode="lin" valueType="num">
                                      <p:cBhvr additive="base">
                                        <p:cTn id="67" dur="500" fill="hold"/>
                                        <p:tgtEl>
                                          <p:spTgt spid="13"/>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ppt_x"/>
                                          </p:val>
                                        </p:tav>
                                        <p:tav tm="100000">
                                          <p:val>
                                            <p:strVal val="#ppt_x"/>
                                          </p:val>
                                        </p:tav>
                                      </p:tavLst>
                                    </p:anim>
                                    <p:anim calcmode="lin" valueType="num">
                                      <p:cBhvr additive="base">
                                        <p:cTn id="71" dur="500" fill="hold"/>
                                        <p:tgtEl>
                                          <p:spTgt spid="19"/>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additive="base">
                                        <p:cTn id="74" dur="500" fill="hold"/>
                                        <p:tgtEl>
                                          <p:spTgt spid="14"/>
                                        </p:tgtEl>
                                        <p:attrNameLst>
                                          <p:attrName>ppt_x</p:attrName>
                                        </p:attrNameLst>
                                      </p:cBhvr>
                                      <p:tavLst>
                                        <p:tav tm="0">
                                          <p:val>
                                            <p:strVal val="#ppt_x"/>
                                          </p:val>
                                        </p:tav>
                                        <p:tav tm="100000">
                                          <p:val>
                                            <p:strVal val="#ppt_x"/>
                                          </p:val>
                                        </p:tav>
                                      </p:tavLst>
                                    </p:anim>
                                    <p:anim calcmode="lin" valueType="num">
                                      <p:cBhvr additive="base">
                                        <p:cTn id="75" dur="500" fill="hold"/>
                                        <p:tgtEl>
                                          <p:spTgt spid="14"/>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 calcmode="lin" valueType="num">
                                      <p:cBhvr additive="base">
                                        <p:cTn id="78" dur="500" fill="hold"/>
                                        <p:tgtEl>
                                          <p:spTgt spid="15"/>
                                        </p:tgtEl>
                                        <p:attrNameLst>
                                          <p:attrName>ppt_x</p:attrName>
                                        </p:attrNameLst>
                                      </p:cBhvr>
                                      <p:tavLst>
                                        <p:tav tm="0">
                                          <p:val>
                                            <p:strVal val="#ppt_x"/>
                                          </p:val>
                                        </p:tav>
                                        <p:tav tm="100000">
                                          <p:val>
                                            <p:strVal val="#ppt_x"/>
                                          </p:val>
                                        </p:tav>
                                      </p:tavLst>
                                    </p:anim>
                                    <p:anim calcmode="lin" valueType="num">
                                      <p:cBhvr additive="base">
                                        <p:cTn id="7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AB18D"/>
                </a:solidFill>
              </a:rPr>
              <a:t>Natural </a:t>
            </a:r>
            <a:r>
              <a:rPr lang="en-GB" b="1" dirty="0">
                <a:solidFill>
                  <a:srgbClr val="1AB18D"/>
                </a:solidFill>
              </a:rPr>
              <a:t>Selection</a:t>
            </a:r>
          </a:p>
        </p:txBody>
      </p:sp>
      <p:sp>
        <p:nvSpPr>
          <p:cNvPr id="3" name="Content Placeholder 2"/>
          <p:cNvSpPr>
            <a:spLocks noGrp="1"/>
          </p:cNvSpPr>
          <p:nvPr>
            <p:ph idx="1"/>
          </p:nvPr>
        </p:nvSpPr>
        <p:spPr>
          <a:xfrm>
            <a:off x="838200" y="1784910"/>
            <a:ext cx="10980549" cy="5021327"/>
          </a:xfrm>
        </p:spPr>
        <p:txBody>
          <a:bodyPr>
            <a:normAutofit/>
          </a:bodyPr>
          <a:lstStyle/>
          <a:p>
            <a:pPr marL="0" indent="0">
              <a:buNone/>
            </a:pPr>
            <a:r>
              <a:rPr lang="en-GB" dirty="0" smtClean="0">
                <a:solidFill>
                  <a:srgbClr val="292F53"/>
                </a:solidFill>
              </a:rPr>
              <a:t>4. Some </a:t>
            </a:r>
            <a:r>
              <a:rPr lang="en-GB" dirty="0">
                <a:solidFill>
                  <a:srgbClr val="292F53"/>
                </a:solidFill>
              </a:rPr>
              <a:t>individuals will have genes that </a:t>
            </a:r>
            <a:r>
              <a:rPr lang="en-GB" dirty="0" smtClean="0">
                <a:solidFill>
                  <a:srgbClr val="292F53"/>
                </a:solidFill>
              </a:rPr>
              <a:t>create </a:t>
            </a:r>
            <a:r>
              <a:rPr lang="en-GB" dirty="0">
                <a:solidFill>
                  <a:srgbClr val="292F53"/>
                </a:solidFill>
              </a:rPr>
              <a:t>variations that provide them with a </a:t>
            </a:r>
            <a:r>
              <a:rPr lang="en-GB" dirty="0" smtClean="0">
                <a:solidFill>
                  <a:srgbClr val="292F53"/>
                </a:solidFill>
              </a:rPr>
              <a:t>low </a:t>
            </a:r>
            <a:r>
              <a:rPr lang="en-GB" dirty="0">
                <a:solidFill>
                  <a:srgbClr val="292F53"/>
                </a:solidFill>
              </a:rPr>
              <a:t>chance of surviving and reproducing. These individuals will produce </a:t>
            </a:r>
            <a:r>
              <a:rPr lang="en-GB" dirty="0" smtClean="0">
                <a:solidFill>
                  <a:srgbClr val="292F53"/>
                </a:solidFill>
              </a:rPr>
              <a:t>no or less offspring </a:t>
            </a:r>
            <a:r>
              <a:rPr lang="en-GB" dirty="0">
                <a:solidFill>
                  <a:srgbClr val="292F53"/>
                </a:solidFill>
              </a:rPr>
              <a:t>and, as a result, will be </a:t>
            </a:r>
            <a:r>
              <a:rPr lang="en-GB" dirty="0" smtClean="0">
                <a:solidFill>
                  <a:srgbClr val="292F53"/>
                </a:solidFill>
              </a:rPr>
              <a:t>less </a:t>
            </a:r>
            <a:r>
              <a:rPr lang="en-GB" dirty="0">
                <a:solidFill>
                  <a:srgbClr val="292F53"/>
                </a:solidFill>
              </a:rPr>
              <a:t>successful </a:t>
            </a:r>
            <a:r>
              <a:rPr lang="en-GB" dirty="0" smtClean="0">
                <a:solidFill>
                  <a:srgbClr val="292F53"/>
                </a:solidFill>
              </a:rPr>
              <a:t>at </a:t>
            </a:r>
            <a:r>
              <a:rPr lang="en-GB" dirty="0">
                <a:solidFill>
                  <a:srgbClr val="292F53"/>
                </a:solidFill>
              </a:rPr>
              <a:t>passing on their genes.</a:t>
            </a:r>
          </a:p>
          <a:p>
            <a:pPr marL="0" indent="0">
              <a:buNone/>
            </a:pPr>
            <a:endParaRPr lang="en-GB" dirty="0" smtClean="0"/>
          </a:p>
          <a:p>
            <a:pPr marL="514338" indent="-514338">
              <a:buAutoNum type="arabicPeriod"/>
            </a:pPr>
            <a:endParaRPr lang="en-GB" dirty="0" smtClean="0"/>
          </a:p>
          <a:p>
            <a:pPr marL="514338" indent="-514338">
              <a:buAutoNum type="arabicPeriod"/>
            </a:pPr>
            <a:endParaRPr lang="en-GB" dirty="0" smtClean="0"/>
          </a:p>
        </p:txBody>
      </p:sp>
      <p:pic>
        <p:nvPicPr>
          <p:cNvPr id="5" name="Picture 4"/>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66208" y="3708845"/>
            <a:ext cx="1447443" cy="1332855"/>
          </a:xfrm>
          <a:prstGeom prst="rect">
            <a:avLst/>
          </a:prstGeom>
        </p:spPr>
      </p:pic>
      <p:pic>
        <p:nvPicPr>
          <p:cNvPr id="6" name="Picture 5"/>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631716" y="3708845"/>
            <a:ext cx="1447443" cy="1332855"/>
          </a:xfrm>
          <a:prstGeom prst="rect">
            <a:avLst/>
          </a:prstGeom>
        </p:spPr>
      </p:pic>
      <p:pic>
        <p:nvPicPr>
          <p:cNvPr id="7" name="Picture 6"/>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033516" y="3713423"/>
            <a:ext cx="1447443" cy="1332855"/>
          </a:xfrm>
          <a:prstGeom prst="rect">
            <a:avLst/>
          </a:prstGeom>
        </p:spPr>
      </p:pic>
      <p:pic>
        <p:nvPicPr>
          <p:cNvPr id="8" name="Picture 7"/>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55345" y="3629146"/>
            <a:ext cx="1447443" cy="1332855"/>
          </a:xfrm>
          <a:prstGeom prst="rect">
            <a:avLst/>
          </a:prstGeom>
        </p:spPr>
      </p:pic>
      <p:pic>
        <p:nvPicPr>
          <p:cNvPr id="19" name="Picture 1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21024" y="3268721"/>
            <a:ext cx="2578321" cy="2842035"/>
          </a:xfrm>
          <a:prstGeom prst="rect">
            <a:avLst/>
          </a:prstGeom>
        </p:spPr>
      </p:pic>
      <p:sp>
        <p:nvSpPr>
          <p:cNvPr id="20" name="TextBox 19"/>
          <p:cNvSpPr txBox="1"/>
          <p:nvPr/>
        </p:nvSpPr>
        <p:spPr>
          <a:xfrm>
            <a:off x="10938925" y="6504495"/>
            <a:ext cx="2340244" cy="276999"/>
          </a:xfrm>
          <a:prstGeom prst="rect">
            <a:avLst/>
          </a:prstGeom>
          <a:noFill/>
        </p:spPr>
        <p:txBody>
          <a:bodyPr wrap="square" rtlCol="0">
            <a:spAutoFit/>
          </a:bodyPr>
          <a:lstStyle/>
          <a:p>
            <a:r>
              <a:rPr lang="en-GB" sz="1200" dirty="0">
                <a:solidFill>
                  <a:srgbClr val="253059"/>
                </a:solidFill>
                <a:cs typeface="Times New Roman" panose="02020603050405020304" pitchFamily="18" charset="0"/>
              </a:rPr>
              <a:t>©</a:t>
            </a:r>
            <a:r>
              <a:rPr lang="en-GB" sz="1200" dirty="0">
                <a:solidFill>
                  <a:srgbClr val="253059"/>
                </a:solidFill>
              </a:rPr>
              <a:t>Vecteezy.com</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spTree>
    <p:extLst>
      <p:ext uri="{BB962C8B-B14F-4D97-AF65-F5344CB8AC3E}">
        <p14:creationId xmlns:p14="http://schemas.microsoft.com/office/powerpoint/2010/main" val="249915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12"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0-#ppt_w/2"/>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12"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1+#ppt_w/2"/>
                                          </p:val>
                                        </p:tav>
                                        <p:tav tm="100000">
                                          <p:val>
                                            <p:strVal val="#ppt_x"/>
                                          </p:val>
                                        </p:tav>
                                      </p:tavLst>
                                    </p:anim>
                                    <p:anim calcmode="lin" valueType="num">
                                      <p:cBhvr additive="base">
                                        <p:cTn id="31"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12" fill="hold" nodeType="clickEffect">
                                  <p:stCondLst>
                                    <p:cond delay="0"/>
                                  </p:stCondLst>
                                  <p:childTnLst>
                                    <p:anim calcmode="lin" valueType="num">
                                      <p:cBhvr additive="base">
                                        <p:cTn id="35" dur="500"/>
                                        <p:tgtEl>
                                          <p:spTgt spid="7"/>
                                        </p:tgtEl>
                                        <p:attrNameLst>
                                          <p:attrName>ppt_x</p:attrName>
                                        </p:attrNameLst>
                                      </p:cBhvr>
                                      <p:tavLst>
                                        <p:tav tm="0">
                                          <p:val>
                                            <p:strVal val="ppt_x"/>
                                          </p:val>
                                        </p:tav>
                                        <p:tav tm="100000">
                                          <p:val>
                                            <p:strVal val="0-ppt_w/2"/>
                                          </p:val>
                                        </p:tav>
                                      </p:tavLst>
                                    </p:anim>
                                    <p:anim calcmode="lin" valueType="num">
                                      <p:cBhvr additive="base">
                                        <p:cTn id="36" dur="500"/>
                                        <p:tgtEl>
                                          <p:spTgt spid="7"/>
                                        </p:tgtEl>
                                        <p:attrNameLst>
                                          <p:attrName>ppt_y</p:attrName>
                                        </p:attrNameLst>
                                      </p:cBhvr>
                                      <p:tavLst>
                                        <p:tav tm="0">
                                          <p:val>
                                            <p:strVal val="ppt_y"/>
                                          </p:val>
                                        </p:tav>
                                        <p:tav tm="100000">
                                          <p:val>
                                            <p:strVal val="1+ppt_h/2"/>
                                          </p:val>
                                        </p:tav>
                                      </p:tavLst>
                                    </p:anim>
                                    <p:set>
                                      <p:cBhvr>
                                        <p:cTn id="37" dur="1" fill="hold">
                                          <p:stCondLst>
                                            <p:cond delay="499"/>
                                          </p:stCondLst>
                                        </p:cTn>
                                        <p:tgtEl>
                                          <p:spTgt spid="7"/>
                                        </p:tgtEl>
                                        <p:attrNameLst>
                                          <p:attrName>style.visibility</p:attrName>
                                        </p:attrNameLst>
                                      </p:cBhvr>
                                      <p:to>
                                        <p:strVal val="hidden"/>
                                      </p:to>
                                    </p:set>
                                  </p:childTnLst>
                                </p:cTn>
                              </p:par>
                              <p:par>
                                <p:cTn id="38" presetID="2" presetClass="exit" presetSubtype="12" fill="hold" nodeType="withEffect">
                                  <p:stCondLst>
                                    <p:cond delay="0"/>
                                  </p:stCondLst>
                                  <p:childTnLst>
                                    <p:anim calcmode="lin" valueType="num">
                                      <p:cBhvr additive="base">
                                        <p:cTn id="39" dur="500"/>
                                        <p:tgtEl>
                                          <p:spTgt spid="19"/>
                                        </p:tgtEl>
                                        <p:attrNameLst>
                                          <p:attrName>ppt_x</p:attrName>
                                        </p:attrNameLst>
                                      </p:cBhvr>
                                      <p:tavLst>
                                        <p:tav tm="0">
                                          <p:val>
                                            <p:strVal val="ppt_x"/>
                                          </p:val>
                                        </p:tav>
                                        <p:tav tm="100000">
                                          <p:val>
                                            <p:strVal val="0-ppt_w/2"/>
                                          </p:val>
                                        </p:tav>
                                      </p:tavLst>
                                    </p:anim>
                                    <p:anim calcmode="lin" valueType="num">
                                      <p:cBhvr additive="base">
                                        <p:cTn id="40" dur="500"/>
                                        <p:tgtEl>
                                          <p:spTgt spid="19"/>
                                        </p:tgtEl>
                                        <p:attrNameLst>
                                          <p:attrName>ppt_y</p:attrName>
                                        </p:attrNameLst>
                                      </p:cBhvr>
                                      <p:tavLst>
                                        <p:tav tm="0">
                                          <p:val>
                                            <p:strVal val="ppt_y"/>
                                          </p:val>
                                        </p:tav>
                                        <p:tav tm="100000">
                                          <p:val>
                                            <p:strVal val="1+ppt_h/2"/>
                                          </p:val>
                                        </p:tav>
                                      </p:tavLst>
                                    </p:anim>
                                    <p:set>
                                      <p:cBhvr>
                                        <p:cTn id="41"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AB18D"/>
                </a:solidFill>
              </a:rPr>
              <a:t>Natural </a:t>
            </a:r>
            <a:r>
              <a:rPr lang="en-GB" b="1" dirty="0">
                <a:solidFill>
                  <a:srgbClr val="1AB18D"/>
                </a:solidFill>
              </a:rPr>
              <a:t>Selection</a:t>
            </a:r>
          </a:p>
        </p:txBody>
      </p:sp>
      <p:sp>
        <p:nvSpPr>
          <p:cNvPr id="3" name="Content Placeholder 2"/>
          <p:cNvSpPr>
            <a:spLocks noGrp="1"/>
          </p:cNvSpPr>
          <p:nvPr>
            <p:ph idx="1"/>
          </p:nvPr>
        </p:nvSpPr>
        <p:spPr>
          <a:xfrm>
            <a:off x="838200" y="1803198"/>
            <a:ext cx="10980549" cy="5021327"/>
          </a:xfrm>
        </p:spPr>
        <p:txBody>
          <a:bodyPr>
            <a:normAutofit/>
          </a:bodyPr>
          <a:lstStyle/>
          <a:p>
            <a:pPr marL="0" indent="0">
              <a:buNone/>
            </a:pPr>
            <a:r>
              <a:rPr lang="en-GB" dirty="0" smtClean="0">
                <a:solidFill>
                  <a:srgbClr val="292F53"/>
                </a:solidFill>
              </a:rPr>
              <a:t>4. Some </a:t>
            </a:r>
            <a:r>
              <a:rPr lang="en-GB" dirty="0">
                <a:solidFill>
                  <a:srgbClr val="292F53"/>
                </a:solidFill>
              </a:rPr>
              <a:t>individuals will have genes that </a:t>
            </a:r>
            <a:r>
              <a:rPr lang="en-GB" dirty="0" smtClean="0">
                <a:solidFill>
                  <a:srgbClr val="292F53"/>
                </a:solidFill>
              </a:rPr>
              <a:t>create </a:t>
            </a:r>
            <a:r>
              <a:rPr lang="en-GB" dirty="0">
                <a:solidFill>
                  <a:srgbClr val="292F53"/>
                </a:solidFill>
              </a:rPr>
              <a:t>variations that provide them with a </a:t>
            </a:r>
            <a:r>
              <a:rPr lang="en-GB" dirty="0" smtClean="0">
                <a:solidFill>
                  <a:srgbClr val="292F53"/>
                </a:solidFill>
              </a:rPr>
              <a:t>low </a:t>
            </a:r>
            <a:r>
              <a:rPr lang="en-GB" dirty="0">
                <a:solidFill>
                  <a:srgbClr val="292F53"/>
                </a:solidFill>
              </a:rPr>
              <a:t>chance of surviving and reproducing. These individuals will produce </a:t>
            </a:r>
            <a:r>
              <a:rPr lang="en-GB" dirty="0" smtClean="0">
                <a:solidFill>
                  <a:srgbClr val="292F53"/>
                </a:solidFill>
              </a:rPr>
              <a:t>no or less offspring </a:t>
            </a:r>
            <a:r>
              <a:rPr lang="en-GB" dirty="0">
                <a:solidFill>
                  <a:srgbClr val="292F53"/>
                </a:solidFill>
              </a:rPr>
              <a:t>and, as a result, will be </a:t>
            </a:r>
            <a:r>
              <a:rPr lang="en-GB" dirty="0" smtClean="0">
                <a:solidFill>
                  <a:srgbClr val="292F53"/>
                </a:solidFill>
              </a:rPr>
              <a:t>less </a:t>
            </a:r>
            <a:r>
              <a:rPr lang="en-GB" dirty="0">
                <a:solidFill>
                  <a:srgbClr val="292F53"/>
                </a:solidFill>
              </a:rPr>
              <a:t>successful </a:t>
            </a:r>
            <a:r>
              <a:rPr lang="en-GB" dirty="0" smtClean="0">
                <a:solidFill>
                  <a:srgbClr val="292F53"/>
                </a:solidFill>
              </a:rPr>
              <a:t>at </a:t>
            </a:r>
            <a:r>
              <a:rPr lang="en-GB" dirty="0">
                <a:solidFill>
                  <a:srgbClr val="292F53"/>
                </a:solidFill>
              </a:rPr>
              <a:t>passing on their genes.</a:t>
            </a:r>
          </a:p>
          <a:p>
            <a:pPr marL="0" indent="0">
              <a:buNone/>
            </a:pPr>
            <a:endParaRPr lang="en-GB" dirty="0" smtClean="0"/>
          </a:p>
          <a:p>
            <a:pPr marL="514338" indent="-514338">
              <a:buAutoNum type="arabicPeriod"/>
            </a:pPr>
            <a:endParaRPr lang="en-GB" dirty="0" smtClean="0"/>
          </a:p>
          <a:p>
            <a:pPr marL="514338" indent="-514338">
              <a:buAutoNum type="arabicPeriod"/>
            </a:pPr>
            <a:endParaRPr lang="en-GB" dirty="0" smtClean="0"/>
          </a:p>
        </p:txBody>
      </p:sp>
      <p:pic>
        <p:nvPicPr>
          <p:cNvPr id="5" name="Picture 4"/>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61660" y="3604935"/>
            <a:ext cx="1447443" cy="1332855"/>
          </a:xfrm>
          <a:prstGeom prst="rect">
            <a:avLst/>
          </a:prstGeom>
        </p:spPr>
      </p:pic>
      <p:pic>
        <p:nvPicPr>
          <p:cNvPr id="6" name="Picture 5"/>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027168" y="3604935"/>
            <a:ext cx="1447443" cy="1332855"/>
          </a:xfrm>
          <a:prstGeom prst="rect">
            <a:avLst/>
          </a:prstGeom>
        </p:spPr>
      </p:pic>
      <p:pic>
        <p:nvPicPr>
          <p:cNvPr id="8" name="Picture 7"/>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623853" y="3603233"/>
            <a:ext cx="1447443" cy="1332855"/>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pic>
        <p:nvPicPr>
          <p:cNvPr id="19" name="Picture 18"/>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598995" y="5997928"/>
            <a:ext cx="723721" cy="666427"/>
          </a:xfrm>
          <a:prstGeom prst="rect">
            <a:avLst/>
          </a:prstGeom>
        </p:spPr>
      </p:pic>
      <p:pic>
        <p:nvPicPr>
          <p:cNvPr id="20" name="Picture 19"/>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363641" y="6073100"/>
            <a:ext cx="723721" cy="666427"/>
          </a:xfrm>
          <a:prstGeom prst="rect">
            <a:avLst/>
          </a:prstGeom>
        </p:spPr>
      </p:pic>
      <p:pic>
        <p:nvPicPr>
          <p:cNvPr id="22" name="Picture 21"/>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165479" y="6073100"/>
            <a:ext cx="723721" cy="666427"/>
          </a:xfrm>
          <a:prstGeom prst="rect">
            <a:avLst/>
          </a:prstGeom>
        </p:spPr>
      </p:pic>
      <p:pic>
        <p:nvPicPr>
          <p:cNvPr id="23" name="Picture 22"/>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844579" y="5940007"/>
            <a:ext cx="723721" cy="666427"/>
          </a:xfrm>
          <a:prstGeom prst="rect">
            <a:avLst/>
          </a:prstGeom>
        </p:spPr>
      </p:pic>
      <p:cxnSp>
        <p:nvCxnSpPr>
          <p:cNvPr id="24" name="Straight Connector 23"/>
          <p:cNvCxnSpPr/>
          <p:nvPr/>
        </p:nvCxnSpPr>
        <p:spPr>
          <a:xfrm>
            <a:off x="2568300" y="5034708"/>
            <a:ext cx="0" cy="4748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018144" y="5034708"/>
            <a:ext cx="0" cy="4748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68300" y="5467050"/>
            <a:ext cx="14498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90968" y="5480938"/>
            <a:ext cx="4508" cy="41845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347575" y="5048596"/>
            <a:ext cx="0" cy="4748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797419" y="5048596"/>
            <a:ext cx="0" cy="4748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347575" y="5480938"/>
            <a:ext cx="14498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070243" y="5494826"/>
            <a:ext cx="4508" cy="41845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95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AB18D"/>
                </a:solidFill>
              </a:rPr>
              <a:t>Natural </a:t>
            </a:r>
            <a:r>
              <a:rPr lang="en-GB" b="1" dirty="0">
                <a:solidFill>
                  <a:srgbClr val="1AB18D"/>
                </a:solidFill>
              </a:rPr>
              <a:t>Selection</a:t>
            </a:r>
          </a:p>
        </p:txBody>
      </p:sp>
      <p:sp>
        <p:nvSpPr>
          <p:cNvPr id="3" name="Content Placeholder 2"/>
          <p:cNvSpPr>
            <a:spLocks noGrp="1"/>
          </p:cNvSpPr>
          <p:nvPr>
            <p:ph idx="1"/>
          </p:nvPr>
        </p:nvSpPr>
        <p:spPr>
          <a:xfrm>
            <a:off x="838200" y="1912926"/>
            <a:ext cx="10980549" cy="5021327"/>
          </a:xfrm>
        </p:spPr>
        <p:txBody>
          <a:bodyPr>
            <a:normAutofit/>
          </a:bodyPr>
          <a:lstStyle/>
          <a:p>
            <a:pPr marL="0" indent="0">
              <a:buNone/>
            </a:pPr>
            <a:r>
              <a:rPr lang="en-GB" dirty="0" smtClean="0">
                <a:solidFill>
                  <a:srgbClr val="292F53"/>
                </a:solidFill>
              </a:rPr>
              <a:t>5. Over time, the successful genetic variations will become more prominent in the species.</a:t>
            </a:r>
          </a:p>
          <a:p>
            <a:pPr marL="0" indent="0">
              <a:buNone/>
            </a:pPr>
            <a:endParaRPr lang="en-GB" dirty="0" smtClean="0"/>
          </a:p>
          <a:p>
            <a:pPr marL="514338" indent="-514338">
              <a:buAutoNum type="arabicPeriod"/>
            </a:pPr>
            <a:endParaRPr lang="en-GB" dirty="0" smtClean="0"/>
          </a:p>
        </p:txBody>
      </p:sp>
      <p:pic>
        <p:nvPicPr>
          <p:cNvPr id="5" name="Picture 4"/>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61660" y="3604935"/>
            <a:ext cx="1447443" cy="1332855"/>
          </a:xfrm>
          <a:prstGeom prst="rect">
            <a:avLst/>
          </a:prstGeom>
        </p:spPr>
      </p:pic>
      <p:pic>
        <p:nvPicPr>
          <p:cNvPr id="6" name="Picture 5"/>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909103" y="5253926"/>
            <a:ext cx="1447443" cy="1332855"/>
          </a:xfrm>
          <a:prstGeom prst="rect">
            <a:avLst/>
          </a:prstGeom>
        </p:spPr>
      </p:pic>
      <p:pic>
        <p:nvPicPr>
          <p:cNvPr id="7" name="Picture 6"/>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597125" y="3472307"/>
            <a:ext cx="1447443" cy="1332855"/>
          </a:xfrm>
          <a:prstGeom prst="rect">
            <a:avLst/>
          </a:prstGeom>
        </p:spPr>
      </p:pic>
      <p:pic>
        <p:nvPicPr>
          <p:cNvPr id="8" name="Picture 7"/>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185341" y="5250842"/>
            <a:ext cx="1447443" cy="1332855"/>
          </a:xfrm>
          <a:prstGeom prst="rect">
            <a:avLst/>
          </a:prstGeom>
        </p:spPr>
      </p:pic>
      <p:pic>
        <p:nvPicPr>
          <p:cNvPr id="9" name="Picture 8"/>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707937" y="3317825"/>
            <a:ext cx="1447443" cy="1332855"/>
          </a:xfrm>
          <a:prstGeom prst="rect">
            <a:avLst/>
          </a:prstGeom>
        </p:spPr>
      </p:pic>
      <p:pic>
        <p:nvPicPr>
          <p:cNvPr id="10" name="Picture 9"/>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77207" y="3604935"/>
            <a:ext cx="1447443" cy="1332855"/>
          </a:xfrm>
          <a:prstGeom prst="rect">
            <a:avLst/>
          </a:prstGeom>
        </p:spPr>
      </p:pic>
      <p:pic>
        <p:nvPicPr>
          <p:cNvPr id="11" name="Picture 10"/>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938029" y="5149155"/>
            <a:ext cx="1447443" cy="133285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spTree>
    <p:extLst>
      <p:ext uri="{BB962C8B-B14F-4D97-AF65-F5344CB8AC3E}">
        <p14:creationId xmlns:p14="http://schemas.microsoft.com/office/powerpoint/2010/main" val="106243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12"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2" presetClass="entr" presetSubtype="12"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12"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0-#ppt_w/2"/>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AB18D"/>
                </a:solidFill>
              </a:rPr>
              <a:t>Natural </a:t>
            </a:r>
            <a:r>
              <a:rPr lang="en-GB" b="1" dirty="0">
                <a:solidFill>
                  <a:srgbClr val="1AB18D"/>
                </a:solidFill>
              </a:rPr>
              <a:t>Selection</a:t>
            </a:r>
          </a:p>
        </p:txBody>
      </p:sp>
      <p:sp>
        <p:nvSpPr>
          <p:cNvPr id="3" name="Content Placeholder 2"/>
          <p:cNvSpPr>
            <a:spLocks noGrp="1"/>
          </p:cNvSpPr>
          <p:nvPr>
            <p:ph idx="1"/>
          </p:nvPr>
        </p:nvSpPr>
        <p:spPr>
          <a:xfrm>
            <a:off x="838200" y="1839774"/>
            <a:ext cx="10980549" cy="5021327"/>
          </a:xfrm>
        </p:spPr>
        <p:txBody>
          <a:bodyPr>
            <a:normAutofit/>
          </a:bodyPr>
          <a:lstStyle/>
          <a:p>
            <a:pPr marL="0" indent="0">
              <a:buNone/>
            </a:pPr>
            <a:r>
              <a:rPr lang="en-GB" dirty="0" smtClean="0">
                <a:solidFill>
                  <a:srgbClr val="292F53"/>
                </a:solidFill>
              </a:rPr>
              <a:t>6. Sometimes these evolutionary changes can be small but over time they can add up to create a new species</a:t>
            </a:r>
          </a:p>
          <a:p>
            <a:pPr marL="514338" indent="-514338">
              <a:buAutoNum type="arabicPeriod"/>
            </a:pPr>
            <a:endParaRPr lang="en-GB" dirty="0" smtClean="0"/>
          </a:p>
          <a:p>
            <a:pPr marL="514338" indent="-514338">
              <a:buAutoNum type="arabicPeriod"/>
            </a:pPr>
            <a:endParaRPr lang="en-GB" dirty="0" smtClean="0"/>
          </a:p>
        </p:txBody>
      </p:sp>
      <p:pic>
        <p:nvPicPr>
          <p:cNvPr id="5" name="Picture 4"/>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38915" y="3472307"/>
            <a:ext cx="1447443" cy="1332855"/>
          </a:xfrm>
          <a:prstGeom prst="rect">
            <a:avLst/>
          </a:prstGeom>
        </p:spPr>
      </p:pic>
      <p:pic>
        <p:nvPicPr>
          <p:cNvPr id="6" name="Picture 5"/>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23012" y="5253926"/>
            <a:ext cx="1447443" cy="1332855"/>
          </a:xfrm>
          <a:prstGeom prst="rect">
            <a:avLst/>
          </a:prstGeom>
        </p:spPr>
      </p:pic>
      <p:pic>
        <p:nvPicPr>
          <p:cNvPr id="7" name="Picture 6"/>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492935" y="5341450"/>
            <a:ext cx="1447443" cy="1332855"/>
          </a:xfrm>
          <a:prstGeom prst="rect">
            <a:avLst/>
          </a:prstGeom>
        </p:spPr>
      </p:pic>
      <p:pic>
        <p:nvPicPr>
          <p:cNvPr id="8" name="Picture 7"/>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045491" y="4554947"/>
            <a:ext cx="1447443" cy="1332855"/>
          </a:xfrm>
          <a:prstGeom prst="rect">
            <a:avLst/>
          </a:prstGeom>
        </p:spPr>
      </p:pic>
      <p:pic>
        <p:nvPicPr>
          <p:cNvPr id="9" name="Picture 8"/>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492935" y="3709562"/>
            <a:ext cx="1447443" cy="1332855"/>
          </a:xfrm>
          <a:prstGeom prst="rect">
            <a:avLst/>
          </a:prstGeom>
        </p:spPr>
      </p:pic>
      <p:pic>
        <p:nvPicPr>
          <p:cNvPr id="10" name="Picture 9"/>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71307" y="5341450"/>
            <a:ext cx="1447443" cy="1332855"/>
          </a:xfrm>
          <a:prstGeom prst="rect">
            <a:avLst/>
          </a:prstGeom>
        </p:spPr>
      </p:pic>
      <p:pic>
        <p:nvPicPr>
          <p:cNvPr id="11" name="Picture 10"/>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37765" y="3472307"/>
            <a:ext cx="1447443" cy="1332855"/>
          </a:xfrm>
          <a:prstGeom prst="rect">
            <a:avLst/>
          </a:prstGeom>
        </p:spPr>
      </p:pic>
      <p:pic>
        <p:nvPicPr>
          <p:cNvPr id="12" name="Picture 11"/>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62320" y="3600594"/>
            <a:ext cx="1447443" cy="1332855"/>
          </a:xfrm>
          <a:prstGeom prst="rect">
            <a:avLst/>
          </a:prstGeom>
        </p:spPr>
      </p:pic>
      <p:pic>
        <p:nvPicPr>
          <p:cNvPr id="13" name="Picture 12"/>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37765" y="5352383"/>
            <a:ext cx="1447443" cy="1332855"/>
          </a:xfrm>
          <a:prstGeom prst="rect">
            <a:avLst/>
          </a:prstGeom>
        </p:spPr>
      </p:pic>
      <p:pic>
        <p:nvPicPr>
          <p:cNvPr id="14" name="Picture 13"/>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905889" y="4412346"/>
            <a:ext cx="1447443" cy="1332855"/>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spTree>
    <p:extLst>
      <p:ext uri="{BB962C8B-B14F-4D97-AF65-F5344CB8AC3E}">
        <p14:creationId xmlns:p14="http://schemas.microsoft.com/office/powerpoint/2010/main" val="125557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0-#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1+#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1+#ppt_w/2"/>
                                          </p:val>
                                        </p:tav>
                                        <p:tav tm="100000">
                                          <p:val>
                                            <p:strVal val="#ppt_x"/>
                                          </p:val>
                                        </p:tav>
                                      </p:tavLst>
                                    </p:anim>
                                    <p:anim calcmode="lin" valueType="num">
                                      <p:cBhvr additive="base">
                                        <p:cTn id="39" dur="500" fill="hold"/>
                                        <p:tgtEl>
                                          <p:spTgt spid="12"/>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1+#ppt_w/2"/>
                                          </p:val>
                                        </p:tav>
                                        <p:tav tm="100000">
                                          <p:val>
                                            <p:strVal val="#ppt_x"/>
                                          </p:val>
                                        </p:tav>
                                      </p:tavLst>
                                    </p:anim>
                                    <p:anim calcmode="lin" valueType="num">
                                      <p:cBhvr additive="base">
                                        <p:cTn id="47" dur="500" fill="hold"/>
                                        <p:tgtEl>
                                          <p:spTgt spid="13"/>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1+#ppt_w/2"/>
                                          </p:val>
                                        </p:tav>
                                        <p:tav tm="100000">
                                          <p:val>
                                            <p:strVal val="#ppt_x"/>
                                          </p:val>
                                        </p:tav>
                                      </p:tavLst>
                                    </p:anim>
                                    <p:anim calcmode="lin" valueType="num">
                                      <p:cBhvr additive="base">
                                        <p:cTn id="5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300" y="5488393"/>
            <a:ext cx="1757291" cy="1253339"/>
          </a:xfrm>
          <a:prstGeom prst="rect">
            <a:avLst/>
          </a:prstGeom>
        </p:spPr>
      </p:pic>
      <p:sp>
        <p:nvSpPr>
          <p:cNvPr id="2" name="Title 1"/>
          <p:cNvSpPr>
            <a:spLocks noGrp="1"/>
          </p:cNvSpPr>
          <p:nvPr>
            <p:ph type="title"/>
          </p:nvPr>
        </p:nvSpPr>
        <p:spPr>
          <a:xfrm>
            <a:off x="898548" y="102565"/>
            <a:ext cx="10515600" cy="1325563"/>
          </a:xfrm>
        </p:spPr>
        <p:txBody>
          <a:bodyPr/>
          <a:lstStyle/>
          <a:p>
            <a:r>
              <a:rPr lang="en-GB" b="1" dirty="0" smtClean="0">
                <a:solidFill>
                  <a:srgbClr val="1AB18D"/>
                </a:solidFill>
                <a:latin typeface="+mn-lt"/>
              </a:rPr>
              <a:t>Activity 1</a:t>
            </a:r>
            <a:r>
              <a:rPr lang="en-GB" b="1" dirty="0" smtClean="0">
                <a:solidFill>
                  <a:srgbClr val="13B28F"/>
                </a:solidFill>
                <a:latin typeface="+mn-lt"/>
              </a:rPr>
              <a:t>: </a:t>
            </a:r>
            <a:r>
              <a:rPr lang="en-GB" b="1" dirty="0" smtClean="0">
                <a:solidFill>
                  <a:srgbClr val="292F53"/>
                </a:solidFill>
                <a:latin typeface="+mn-lt"/>
              </a:rPr>
              <a:t>White-faced Darter Case Study</a:t>
            </a:r>
            <a:endParaRPr lang="en-GB" b="1" dirty="0">
              <a:solidFill>
                <a:srgbClr val="292F53"/>
              </a:solidFill>
              <a:latin typeface="+mn-lt"/>
            </a:endParaRPr>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935127" y="1505074"/>
            <a:ext cx="8029391" cy="5352927"/>
          </a:xfrm>
        </p:spPr>
      </p:pic>
      <p:sp>
        <p:nvSpPr>
          <p:cNvPr id="6" name="TextBox 5"/>
          <p:cNvSpPr txBox="1"/>
          <p:nvPr/>
        </p:nvSpPr>
        <p:spPr>
          <a:xfrm>
            <a:off x="8541684" y="6504056"/>
            <a:ext cx="2340244" cy="276999"/>
          </a:xfrm>
          <a:prstGeom prst="rect">
            <a:avLst/>
          </a:prstGeom>
          <a:noFill/>
        </p:spPr>
        <p:txBody>
          <a:bodyPr wrap="square" rtlCol="0">
            <a:spAutoFit/>
          </a:bodyPr>
          <a:lstStyle/>
          <a:p>
            <a:r>
              <a:rPr lang="en-GB" sz="1200" dirty="0">
                <a:solidFill>
                  <a:srgbClr val="292F53"/>
                </a:solidFill>
                <a:cs typeface="Times New Roman" panose="02020603050405020304" pitchFamily="18" charset="0"/>
              </a:rPr>
              <a:t>©</a:t>
            </a:r>
            <a:r>
              <a:rPr lang="en-GB" sz="1200" dirty="0">
                <a:solidFill>
                  <a:srgbClr val="292F53"/>
                </a:solidFill>
              </a:rPr>
              <a:t>Tim Coleshaw</a:t>
            </a:r>
          </a:p>
        </p:txBody>
      </p:sp>
      <p:sp>
        <p:nvSpPr>
          <p:cNvPr id="3" name="TextBox 2">
            <a:hlinkClick r:id="rId5"/>
          </p:cNvPr>
          <p:cNvSpPr txBox="1"/>
          <p:nvPr/>
        </p:nvSpPr>
        <p:spPr>
          <a:xfrm>
            <a:off x="10005054" y="5488393"/>
            <a:ext cx="7260771" cy="1015663"/>
          </a:xfrm>
          <a:prstGeom prst="rect">
            <a:avLst/>
          </a:prstGeom>
          <a:noFill/>
        </p:spPr>
        <p:txBody>
          <a:bodyPr wrap="square" rtlCol="0">
            <a:spAutoFit/>
          </a:bodyPr>
          <a:lstStyle/>
          <a:p>
            <a:r>
              <a:rPr lang="en-GB" sz="2000" b="1" dirty="0">
                <a:hlinkClick r:id="rId5"/>
              </a:rPr>
              <a:t>Video on </a:t>
            </a:r>
            <a:r>
              <a:rPr lang="en-GB" sz="2000" b="1" dirty="0" err="1">
                <a:hlinkClick r:id="rId5"/>
              </a:rPr>
              <a:t>Youtube</a:t>
            </a:r>
            <a:endParaRPr lang="en-GB" sz="2000" b="1" dirty="0">
              <a:hlinkClick r:id="rId5"/>
            </a:endParaRPr>
          </a:p>
          <a:p>
            <a:r>
              <a:rPr lang="en-GB" sz="2000" b="1" dirty="0">
                <a:hlinkClick r:id="rId5"/>
              </a:rPr>
              <a:t> of the life cycle </a:t>
            </a:r>
          </a:p>
          <a:p>
            <a:r>
              <a:rPr lang="en-GB" sz="2000" b="1" dirty="0">
                <a:hlinkClick r:id="rId5"/>
              </a:rPr>
              <a:t>of Dragonflies</a:t>
            </a:r>
            <a:endParaRPr lang="en-GB" sz="2000" b="1" dirty="0"/>
          </a:p>
        </p:txBody>
      </p:sp>
    </p:spTree>
    <p:extLst>
      <p:ext uri="{BB962C8B-B14F-4D97-AF65-F5344CB8AC3E}">
        <p14:creationId xmlns:p14="http://schemas.microsoft.com/office/powerpoint/2010/main" val="252791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372" y="1545215"/>
            <a:ext cx="10515600" cy="4351339"/>
          </a:xfrm>
        </p:spPr>
        <p:txBody>
          <a:bodyPr>
            <a:normAutofit/>
          </a:bodyPr>
          <a:lstStyle/>
          <a:p>
            <a:pPr marL="0" indent="0">
              <a:buNone/>
            </a:pPr>
            <a:r>
              <a:rPr lang="en-GB" b="1" dirty="0" smtClean="0">
                <a:solidFill>
                  <a:srgbClr val="1AB18D"/>
                </a:solidFill>
              </a:rPr>
              <a:t>What is a White-faced Darter?</a:t>
            </a:r>
          </a:p>
          <a:p>
            <a:pPr marL="0" indent="0">
              <a:buNone/>
            </a:pPr>
            <a:r>
              <a:rPr lang="en-GB" dirty="0" smtClean="0">
                <a:solidFill>
                  <a:srgbClr val="292F53"/>
                </a:solidFill>
              </a:rPr>
              <a:t>White-faced Darter is a small </a:t>
            </a:r>
            <a:r>
              <a:rPr lang="en-GB" dirty="0">
                <a:solidFill>
                  <a:srgbClr val="292F53"/>
                </a:solidFill>
              </a:rPr>
              <a:t>dark </a:t>
            </a:r>
            <a:r>
              <a:rPr lang="en-GB" dirty="0" smtClean="0">
                <a:solidFill>
                  <a:srgbClr val="292F53"/>
                </a:solidFill>
              </a:rPr>
              <a:t>species of Dragonfly</a:t>
            </a:r>
            <a:r>
              <a:rPr lang="en-GB" dirty="0">
                <a:solidFill>
                  <a:srgbClr val="292F53"/>
                </a:solidFill>
              </a:rPr>
              <a:t>, with a pale creamy white </a:t>
            </a:r>
            <a:r>
              <a:rPr lang="en-GB" dirty="0" smtClean="0">
                <a:solidFill>
                  <a:srgbClr val="292F53"/>
                </a:solidFill>
              </a:rPr>
              <a:t>face! </a:t>
            </a:r>
          </a:p>
          <a:p>
            <a:pPr marL="0" indent="0">
              <a:buNone/>
            </a:pPr>
            <a:r>
              <a:rPr lang="en-GB" dirty="0" smtClean="0"/>
              <a:t> </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0895" y="3053167"/>
            <a:ext cx="5265549" cy="35103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036" y="3061787"/>
            <a:ext cx="5242136" cy="3501747"/>
          </a:xfrm>
          <a:prstGeom prst="rect">
            <a:avLst/>
          </a:prstGeom>
        </p:spPr>
      </p:pic>
      <p:sp>
        <p:nvSpPr>
          <p:cNvPr id="7" name="TextBox 6"/>
          <p:cNvSpPr txBox="1"/>
          <p:nvPr/>
        </p:nvSpPr>
        <p:spPr>
          <a:xfrm>
            <a:off x="627036" y="6215701"/>
            <a:ext cx="2340244" cy="276999"/>
          </a:xfrm>
          <a:prstGeom prst="rect">
            <a:avLst/>
          </a:prstGeom>
          <a:noFill/>
        </p:spPr>
        <p:txBody>
          <a:bodyPr wrap="square" rtlCol="0">
            <a:spAutoFit/>
          </a:bodyPr>
          <a:lstStyle/>
          <a:p>
            <a:r>
              <a:rPr lang="en-GB" sz="1200" dirty="0">
                <a:solidFill>
                  <a:srgbClr val="292F53"/>
                </a:solidFill>
                <a:cs typeface="Times New Roman" panose="02020603050405020304" pitchFamily="18" charset="0"/>
              </a:rPr>
              <a:t>© </a:t>
            </a:r>
            <a:r>
              <a:rPr lang="en-GB" sz="1200" dirty="0">
                <a:solidFill>
                  <a:srgbClr val="292F53"/>
                </a:solidFill>
              </a:rPr>
              <a:t>David Turrell</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sp>
        <p:nvSpPr>
          <p:cNvPr id="9" name="Title 1"/>
          <p:cNvSpPr>
            <a:spLocks noGrp="1"/>
          </p:cNvSpPr>
          <p:nvPr>
            <p:ph type="title"/>
          </p:nvPr>
        </p:nvSpPr>
        <p:spPr>
          <a:xfrm>
            <a:off x="403557" y="178785"/>
            <a:ext cx="10515600" cy="1325563"/>
          </a:xfrm>
        </p:spPr>
        <p:txBody>
          <a:bodyPr>
            <a:normAutofit/>
          </a:bodyPr>
          <a:lstStyle/>
          <a:p>
            <a:r>
              <a:rPr lang="en-GB" sz="4000" b="1" dirty="0" smtClean="0">
                <a:solidFill>
                  <a:srgbClr val="1AB18D"/>
                </a:solidFill>
                <a:latin typeface="+mn-lt"/>
              </a:rPr>
              <a:t>Activity 1</a:t>
            </a:r>
            <a:r>
              <a:rPr lang="en-GB" sz="4000" b="1" dirty="0" smtClean="0">
                <a:solidFill>
                  <a:srgbClr val="13B28F"/>
                </a:solidFill>
                <a:latin typeface="+mn-lt"/>
              </a:rPr>
              <a:t>: </a:t>
            </a:r>
            <a:r>
              <a:rPr lang="en-GB" sz="4000" b="1" dirty="0" smtClean="0">
                <a:solidFill>
                  <a:srgbClr val="292F53"/>
                </a:solidFill>
                <a:latin typeface="+mn-lt"/>
              </a:rPr>
              <a:t>White-faced Darter Case Study</a:t>
            </a:r>
            <a:endParaRPr lang="en-GB" sz="4000" b="1" dirty="0">
              <a:solidFill>
                <a:srgbClr val="292F53"/>
              </a:solidFill>
              <a:latin typeface="+mn-lt"/>
            </a:endParaRPr>
          </a:p>
        </p:txBody>
      </p:sp>
    </p:spTree>
    <p:extLst>
      <p:ext uri="{BB962C8B-B14F-4D97-AF65-F5344CB8AC3E}">
        <p14:creationId xmlns:p14="http://schemas.microsoft.com/office/powerpoint/2010/main" val="104455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4043"/>
            <a:ext cx="10515600" cy="4351339"/>
          </a:xfrm>
        </p:spPr>
        <p:txBody>
          <a:bodyPr>
            <a:normAutofit/>
          </a:bodyPr>
          <a:lstStyle/>
          <a:p>
            <a:pPr marL="0" indent="0">
              <a:buNone/>
            </a:pPr>
            <a:r>
              <a:rPr lang="en-GB" b="1" dirty="0" smtClean="0">
                <a:solidFill>
                  <a:srgbClr val="1AB18D"/>
                </a:solidFill>
              </a:rPr>
              <a:t>Where does it live?</a:t>
            </a:r>
          </a:p>
          <a:p>
            <a:pPr marL="0" indent="0">
              <a:buNone/>
            </a:pPr>
            <a:r>
              <a:rPr lang="en-GB" dirty="0" smtClean="0">
                <a:solidFill>
                  <a:srgbClr val="292F53"/>
                </a:solidFill>
              </a:rPr>
              <a:t>They breed in lowland bog pools. </a:t>
            </a:r>
          </a:p>
          <a:p>
            <a:pPr marL="0" indent="0">
              <a:buNone/>
            </a:pPr>
            <a:r>
              <a:rPr lang="en-GB" dirty="0" smtClean="0">
                <a:solidFill>
                  <a:srgbClr val="292F53"/>
                </a:solidFill>
              </a:rPr>
              <a:t>Their aquatic larvae (young) live underwater in floating bog moss. </a:t>
            </a:r>
          </a:p>
          <a:p>
            <a:pPr marL="0" indent="0">
              <a:buNone/>
            </a:pPr>
            <a:r>
              <a:rPr lang="en-GB" dirty="0" smtClean="0">
                <a:solidFill>
                  <a:srgbClr val="292F53"/>
                </a:solidFill>
              </a:rPr>
              <a:t>Dragonfly larvae are predators that eat other aquatic creatures.</a:t>
            </a:r>
          </a:p>
          <a:p>
            <a:pPr marL="0" indent="0">
              <a:buNone/>
            </a:pPr>
            <a:r>
              <a:rPr lang="en-GB" dirty="0" smtClean="0">
                <a:solidFill>
                  <a:srgbClr val="292F53"/>
                </a:solidFill>
              </a:rPr>
              <a:t>After 2-3 years the larvae emerge as adults.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4002786"/>
            <a:ext cx="3806952" cy="285521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9896" y="3962144"/>
            <a:ext cx="4404747" cy="2936499"/>
          </a:xfrm>
          <a:prstGeom prst="rect">
            <a:avLst/>
          </a:prstGeom>
        </p:spPr>
      </p:pic>
      <p:sp>
        <p:nvSpPr>
          <p:cNvPr id="10" name="TextBox 9"/>
          <p:cNvSpPr txBox="1"/>
          <p:nvPr/>
        </p:nvSpPr>
        <p:spPr>
          <a:xfrm>
            <a:off x="6429895" y="6524967"/>
            <a:ext cx="2340244" cy="276999"/>
          </a:xfrm>
          <a:prstGeom prst="rect">
            <a:avLst/>
          </a:prstGeom>
          <a:noFill/>
        </p:spPr>
        <p:txBody>
          <a:bodyPr wrap="square" rtlCol="0">
            <a:spAutoFit/>
          </a:bodyPr>
          <a:lstStyle/>
          <a:p>
            <a:r>
              <a:rPr lang="en-GB" sz="1200" dirty="0">
                <a:solidFill>
                  <a:srgbClr val="292F53"/>
                </a:solidFill>
                <a:cs typeface="Times New Roman" panose="02020603050405020304" pitchFamily="18" charset="0"/>
              </a:rPr>
              <a:t>© Christophe Brochard</a:t>
            </a:r>
            <a:endParaRPr lang="en-GB" sz="1200" dirty="0">
              <a:solidFill>
                <a:srgbClr val="292F53"/>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sp>
        <p:nvSpPr>
          <p:cNvPr id="11" name="Title 1"/>
          <p:cNvSpPr>
            <a:spLocks noGrp="1"/>
          </p:cNvSpPr>
          <p:nvPr>
            <p:ph type="title"/>
          </p:nvPr>
        </p:nvSpPr>
        <p:spPr>
          <a:xfrm>
            <a:off x="838200" y="71676"/>
            <a:ext cx="10515600" cy="1325563"/>
          </a:xfrm>
        </p:spPr>
        <p:txBody>
          <a:bodyPr>
            <a:normAutofit/>
          </a:bodyPr>
          <a:lstStyle/>
          <a:p>
            <a:r>
              <a:rPr lang="en-GB" sz="4000" b="1" dirty="0" smtClean="0">
                <a:solidFill>
                  <a:srgbClr val="1AB18D"/>
                </a:solidFill>
                <a:latin typeface="+mn-lt"/>
              </a:rPr>
              <a:t>Activity 1</a:t>
            </a:r>
            <a:r>
              <a:rPr lang="en-GB" sz="4000" b="1" dirty="0" smtClean="0">
                <a:solidFill>
                  <a:srgbClr val="13B28F"/>
                </a:solidFill>
                <a:latin typeface="+mn-lt"/>
              </a:rPr>
              <a:t>: </a:t>
            </a:r>
            <a:r>
              <a:rPr lang="en-GB" sz="4000" b="1" dirty="0" smtClean="0">
                <a:solidFill>
                  <a:srgbClr val="292F53"/>
                </a:solidFill>
                <a:latin typeface="+mn-lt"/>
              </a:rPr>
              <a:t>White-faced Darter Case Study</a:t>
            </a:r>
            <a:endParaRPr lang="en-GB" sz="4000" b="1" dirty="0">
              <a:solidFill>
                <a:srgbClr val="292F53"/>
              </a:solidFill>
              <a:latin typeface="+mn-lt"/>
            </a:endParaRPr>
          </a:p>
        </p:txBody>
      </p:sp>
    </p:spTree>
    <p:extLst>
      <p:ext uri="{BB962C8B-B14F-4D97-AF65-F5344CB8AC3E}">
        <p14:creationId xmlns:p14="http://schemas.microsoft.com/office/powerpoint/2010/main" val="250357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sp>
        <p:nvSpPr>
          <p:cNvPr id="9" name="TextBox 8"/>
          <p:cNvSpPr txBox="1"/>
          <p:nvPr/>
        </p:nvSpPr>
        <p:spPr>
          <a:xfrm>
            <a:off x="691662" y="1507538"/>
            <a:ext cx="10815897" cy="1508105"/>
          </a:xfrm>
          <a:prstGeom prst="rect">
            <a:avLst/>
          </a:prstGeom>
          <a:noFill/>
        </p:spPr>
        <p:txBody>
          <a:bodyPr wrap="square" rtlCol="0">
            <a:spAutoFit/>
          </a:bodyPr>
          <a:lstStyle/>
          <a:p>
            <a:r>
              <a:rPr lang="en-GB" sz="2800" dirty="0">
                <a:solidFill>
                  <a:srgbClr val="292F53"/>
                </a:solidFill>
              </a:rPr>
              <a:t>A scientist </a:t>
            </a:r>
            <a:r>
              <a:rPr lang="en-GB" sz="2800" dirty="0" smtClean="0">
                <a:solidFill>
                  <a:srgbClr val="292F53"/>
                </a:solidFill>
              </a:rPr>
              <a:t>finds </a:t>
            </a:r>
            <a:r>
              <a:rPr lang="en-GB" sz="2800" dirty="0">
                <a:solidFill>
                  <a:srgbClr val="292F53"/>
                </a:solidFill>
              </a:rPr>
              <a:t>2 bog pools containing White-faced Darter larvae. </a:t>
            </a:r>
          </a:p>
          <a:p>
            <a:r>
              <a:rPr lang="en-GB" sz="2800" dirty="0">
                <a:solidFill>
                  <a:srgbClr val="292F53"/>
                </a:solidFill>
              </a:rPr>
              <a:t>One has fish in, the other one does not.</a:t>
            </a:r>
          </a:p>
          <a:p>
            <a:endParaRPr lang="en-GB" dirty="0"/>
          </a:p>
          <a:p>
            <a:endParaRPr lang="en-GB"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877" y="2391701"/>
            <a:ext cx="5543999" cy="440921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5629" y="2391701"/>
            <a:ext cx="5546795" cy="4411435"/>
          </a:xfrm>
          <a:prstGeom prst="rect">
            <a:avLst/>
          </a:prstGeom>
        </p:spPr>
      </p:pic>
      <p:sp>
        <p:nvSpPr>
          <p:cNvPr id="16" name="TextBox 15"/>
          <p:cNvSpPr txBox="1"/>
          <p:nvPr/>
        </p:nvSpPr>
        <p:spPr>
          <a:xfrm>
            <a:off x="1" y="6481873"/>
            <a:ext cx="2340244" cy="276999"/>
          </a:xfrm>
          <a:prstGeom prst="rect">
            <a:avLst/>
          </a:prstGeom>
          <a:noFill/>
        </p:spPr>
        <p:txBody>
          <a:bodyPr wrap="square" rtlCol="0">
            <a:spAutoFit/>
          </a:bodyPr>
          <a:lstStyle/>
          <a:p>
            <a:r>
              <a:rPr lang="en-GB" sz="1200" dirty="0">
                <a:solidFill>
                  <a:srgbClr val="292F53"/>
                </a:solidFill>
                <a:cs typeface="Times New Roman" panose="02020603050405020304" pitchFamily="18" charset="0"/>
              </a:rPr>
              <a:t>©clipartmax</a:t>
            </a:r>
            <a:endParaRPr lang="en-GB" sz="1200" dirty="0">
              <a:solidFill>
                <a:srgbClr val="292F53"/>
              </a:solidFill>
            </a:endParaRPr>
          </a:p>
        </p:txBody>
      </p:sp>
      <p:pic>
        <p:nvPicPr>
          <p:cNvPr id="1026" name="Picture 2" descr="Gold Fish Clip Art | Clipart library - Free Clipart Imag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4854" y="5653426"/>
            <a:ext cx="999599" cy="6508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old Fish Clip Art | Clipart library - Free Clipart Imag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519811" y="5169625"/>
            <a:ext cx="999599" cy="650879"/>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20247" t="5059" r="25628"/>
          <a:stretch/>
        </p:blipFill>
        <p:spPr>
          <a:xfrm flipH="1">
            <a:off x="1054710" y="5004597"/>
            <a:ext cx="709983" cy="830048"/>
          </a:xfrm>
        </p:spPr>
      </p:pic>
      <p:pic>
        <p:nvPicPr>
          <p:cNvPr id="19" name="Content Placeholder 7"/>
          <p:cNvPicPr>
            <a:picLocks noChangeAspect="1"/>
          </p:cNvPicPr>
          <p:nvPr/>
        </p:nvPicPr>
        <p:blipFill rotWithShape="1">
          <a:blip r:embed="rId6" cstate="print">
            <a:extLst>
              <a:ext uri="{28A0092B-C50C-407E-A947-70E740481C1C}">
                <a14:useLocalDpi xmlns:a14="http://schemas.microsoft.com/office/drawing/2010/main" val="0"/>
              </a:ext>
            </a:extLst>
          </a:blip>
          <a:srcRect l="20247" t="5059" r="25628"/>
          <a:stretch/>
        </p:blipFill>
        <p:spPr>
          <a:xfrm>
            <a:off x="2305711" y="5665544"/>
            <a:ext cx="709983" cy="830048"/>
          </a:xfrm>
          <a:prstGeom prst="rect">
            <a:avLst/>
          </a:prstGeom>
        </p:spPr>
      </p:pic>
      <p:pic>
        <p:nvPicPr>
          <p:cNvPr id="20" name="Content Placeholder 7"/>
          <p:cNvPicPr>
            <a:picLocks noChangeAspect="1"/>
          </p:cNvPicPr>
          <p:nvPr/>
        </p:nvPicPr>
        <p:blipFill rotWithShape="1">
          <a:blip r:embed="rId6" cstate="print">
            <a:extLst>
              <a:ext uri="{28A0092B-C50C-407E-A947-70E740481C1C}">
                <a14:useLocalDpi xmlns:a14="http://schemas.microsoft.com/office/drawing/2010/main" val="0"/>
              </a:ext>
            </a:extLst>
          </a:blip>
          <a:srcRect l="20247" t="5059" r="25628"/>
          <a:stretch/>
        </p:blipFill>
        <p:spPr>
          <a:xfrm rot="5400000">
            <a:off x="4015975" y="5564971"/>
            <a:ext cx="709983" cy="830048"/>
          </a:xfrm>
          <a:prstGeom prst="rect">
            <a:avLst/>
          </a:prstGeom>
        </p:spPr>
      </p:pic>
      <p:pic>
        <p:nvPicPr>
          <p:cNvPr id="21" name="Content Placeholder 7"/>
          <p:cNvPicPr>
            <a:picLocks noChangeAspect="1"/>
          </p:cNvPicPr>
          <p:nvPr/>
        </p:nvPicPr>
        <p:blipFill rotWithShape="1">
          <a:blip r:embed="rId6" cstate="print">
            <a:extLst>
              <a:ext uri="{28A0092B-C50C-407E-A947-70E740481C1C}">
                <a14:useLocalDpi xmlns:a14="http://schemas.microsoft.com/office/drawing/2010/main" val="0"/>
              </a:ext>
            </a:extLst>
          </a:blip>
          <a:srcRect l="20247" t="5059" r="25628"/>
          <a:stretch/>
        </p:blipFill>
        <p:spPr>
          <a:xfrm rot="5400000">
            <a:off x="7902198" y="5635139"/>
            <a:ext cx="709983" cy="830048"/>
          </a:xfrm>
          <a:prstGeom prst="rect">
            <a:avLst/>
          </a:prstGeom>
        </p:spPr>
      </p:pic>
      <p:pic>
        <p:nvPicPr>
          <p:cNvPr id="22" name="Content Placeholder 7"/>
          <p:cNvPicPr>
            <a:picLocks noChangeAspect="1"/>
          </p:cNvPicPr>
          <p:nvPr/>
        </p:nvPicPr>
        <p:blipFill rotWithShape="1">
          <a:blip r:embed="rId6" cstate="print">
            <a:extLst>
              <a:ext uri="{28A0092B-C50C-407E-A947-70E740481C1C}">
                <a14:useLocalDpi xmlns:a14="http://schemas.microsoft.com/office/drawing/2010/main" val="0"/>
              </a:ext>
            </a:extLst>
          </a:blip>
          <a:srcRect l="20247" t="5059" r="25628"/>
          <a:stretch/>
        </p:blipFill>
        <p:spPr>
          <a:xfrm>
            <a:off x="10079007" y="4887803"/>
            <a:ext cx="709983" cy="830048"/>
          </a:xfrm>
          <a:prstGeom prst="rect">
            <a:avLst/>
          </a:prstGeom>
        </p:spPr>
      </p:pic>
      <p:pic>
        <p:nvPicPr>
          <p:cNvPr id="23" name="Content Placeholder 7"/>
          <p:cNvPicPr>
            <a:picLocks noChangeAspect="1"/>
          </p:cNvPicPr>
          <p:nvPr/>
        </p:nvPicPr>
        <p:blipFill rotWithShape="1">
          <a:blip r:embed="rId6" cstate="print">
            <a:extLst>
              <a:ext uri="{28A0092B-C50C-407E-A947-70E740481C1C}">
                <a14:useLocalDpi xmlns:a14="http://schemas.microsoft.com/office/drawing/2010/main" val="0"/>
              </a:ext>
            </a:extLst>
          </a:blip>
          <a:srcRect l="20247" t="5059" r="25628"/>
          <a:stretch/>
        </p:blipFill>
        <p:spPr>
          <a:xfrm>
            <a:off x="7623538" y="4545503"/>
            <a:ext cx="709983" cy="830048"/>
          </a:xfrm>
          <a:prstGeom prst="rect">
            <a:avLst/>
          </a:prstGeom>
        </p:spPr>
      </p:pic>
      <p:sp>
        <p:nvSpPr>
          <p:cNvPr id="24" name="Title 1"/>
          <p:cNvSpPr>
            <a:spLocks noGrp="1"/>
          </p:cNvSpPr>
          <p:nvPr>
            <p:ph type="title"/>
          </p:nvPr>
        </p:nvSpPr>
        <p:spPr>
          <a:xfrm>
            <a:off x="691662" y="71036"/>
            <a:ext cx="10515600" cy="1325563"/>
          </a:xfrm>
        </p:spPr>
        <p:txBody>
          <a:bodyPr>
            <a:normAutofit/>
          </a:bodyPr>
          <a:lstStyle/>
          <a:p>
            <a:r>
              <a:rPr lang="en-GB" sz="4000" b="1" dirty="0" smtClean="0">
                <a:solidFill>
                  <a:srgbClr val="1AB18D"/>
                </a:solidFill>
                <a:latin typeface="+mn-lt"/>
              </a:rPr>
              <a:t>Activity 1</a:t>
            </a:r>
            <a:r>
              <a:rPr lang="en-GB" sz="4000" b="1" dirty="0" smtClean="0">
                <a:solidFill>
                  <a:srgbClr val="13B28F"/>
                </a:solidFill>
                <a:latin typeface="+mn-lt"/>
              </a:rPr>
              <a:t>: </a:t>
            </a:r>
            <a:r>
              <a:rPr lang="en-GB" sz="4000" b="1" dirty="0" smtClean="0">
                <a:solidFill>
                  <a:srgbClr val="292F53"/>
                </a:solidFill>
                <a:latin typeface="+mn-lt"/>
              </a:rPr>
              <a:t>White-faced Darter Case Study</a:t>
            </a:r>
            <a:endParaRPr lang="en-GB" sz="4000" b="1" dirty="0">
              <a:solidFill>
                <a:srgbClr val="292F53"/>
              </a:solidFill>
              <a:latin typeface="+mn-lt"/>
            </a:endParaRPr>
          </a:p>
        </p:txBody>
      </p:sp>
    </p:spTree>
    <p:extLst>
      <p:ext uri="{BB962C8B-B14F-4D97-AF65-F5344CB8AC3E}">
        <p14:creationId xmlns:p14="http://schemas.microsoft.com/office/powerpoint/2010/main" val="218300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831" y="217407"/>
            <a:ext cx="2272783" cy="1620999"/>
          </a:xfrm>
          <a:prstGeom prst="rect">
            <a:avLst/>
          </a:prstGeom>
        </p:spPr>
      </p:pic>
      <p:sp>
        <p:nvSpPr>
          <p:cNvPr id="2" name="Title 1"/>
          <p:cNvSpPr>
            <a:spLocks noGrp="1"/>
          </p:cNvSpPr>
          <p:nvPr>
            <p:ph type="title"/>
          </p:nvPr>
        </p:nvSpPr>
        <p:spPr/>
        <p:txBody>
          <a:bodyPr/>
          <a:lstStyle/>
          <a:p>
            <a:r>
              <a:rPr lang="en-GB" b="1" dirty="0" smtClean="0">
                <a:solidFill>
                  <a:srgbClr val="1AB18D"/>
                </a:solidFill>
                <a:latin typeface="+mn-lt"/>
              </a:rPr>
              <a:t>Education Pack Information</a:t>
            </a:r>
            <a:endParaRPr lang="en-GB" b="1" dirty="0">
              <a:solidFill>
                <a:srgbClr val="1AB18D"/>
              </a:solidFill>
              <a:latin typeface="+mn-lt"/>
            </a:endParaRPr>
          </a:p>
        </p:txBody>
      </p:sp>
      <p:sp>
        <p:nvSpPr>
          <p:cNvPr id="3" name="Content Placeholder 2"/>
          <p:cNvSpPr>
            <a:spLocks noGrp="1"/>
          </p:cNvSpPr>
          <p:nvPr>
            <p:ph idx="1"/>
          </p:nvPr>
        </p:nvSpPr>
        <p:spPr>
          <a:xfrm>
            <a:off x="838200" y="1825626"/>
            <a:ext cx="10515600" cy="5032375"/>
          </a:xfrm>
        </p:spPr>
        <p:txBody>
          <a:bodyPr/>
          <a:lstStyle/>
          <a:p>
            <a:pPr marL="0" indent="0">
              <a:buNone/>
            </a:pPr>
            <a:r>
              <a:rPr lang="en-GB" b="1" dirty="0" smtClean="0">
                <a:solidFill>
                  <a:srgbClr val="292F53"/>
                </a:solidFill>
              </a:rPr>
              <a:t>This presentation seeks to cover the following aspects of the Key Stage 3 curriculum:</a:t>
            </a:r>
          </a:p>
          <a:p>
            <a:r>
              <a:rPr lang="en-GB" dirty="0" smtClean="0">
                <a:solidFill>
                  <a:srgbClr val="292F53"/>
                </a:solidFill>
              </a:rPr>
              <a:t>The </a:t>
            </a:r>
            <a:r>
              <a:rPr lang="en-GB" dirty="0">
                <a:solidFill>
                  <a:srgbClr val="292F53"/>
                </a:solidFill>
              </a:rPr>
              <a:t>variation between species and between individuals of the same species means some organisms compete more successfully, which can drive </a:t>
            </a:r>
            <a:r>
              <a:rPr lang="en-GB" b="1" dirty="0">
                <a:solidFill>
                  <a:srgbClr val="292F53"/>
                </a:solidFill>
              </a:rPr>
              <a:t>natural </a:t>
            </a:r>
            <a:r>
              <a:rPr lang="en-GB" b="1" dirty="0" smtClean="0">
                <a:solidFill>
                  <a:srgbClr val="292F53"/>
                </a:solidFill>
              </a:rPr>
              <a:t>selection</a:t>
            </a:r>
            <a:r>
              <a:rPr lang="en-GB" dirty="0" smtClean="0">
                <a:solidFill>
                  <a:srgbClr val="292F53"/>
                </a:solidFill>
              </a:rPr>
              <a:t>.</a:t>
            </a:r>
          </a:p>
          <a:p>
            <a:r>
              <a:rPr lang="en-GB" dirty="0">
                <a:solidFill>
                  <a:srgbClr val="292F53"/>
                </a:solidFill>
              </a:rPr>
              <a:t>C</a:t>
            </a:r>
            <a:r>
              <a:rPr lang="en-GB" dirty="0" smtClean="0">
                <a:solidFill>
                  <a:srgbClr val="292F53"/>
                </a:solidFill>
              </a:rPr>
              <a:t>hanges </a:t>
            </a:r>
            <a:r>
              <a:rPr lang="en-GB" dirty="0">
                <a:solidFill>
                  <a:srgbClr val="292F53"/>
                </a:solidFill>
              </a:rPr>
              <a:t>in the environment may leave individuals within a species, and some entire species, less well adapted to compete successfully and reproduce, which in turn may lead to </a:t>
            </a:r>
            <a:r>
              <a:rPr lang="en-GB" b="1" dirty="0" smtClean="0">
                <a:solidFill>
                  <a:srgbClr val="292F53"/>
                </a:solidFill>
              </a:rPr>
              <a:t>extinction</a:t>
            </a:r>
            <a:r>
              <a:rPr lang="en-GB" dirty="0" smtClean="0">
                <a:solidFill>
                  <a:srgbClr val="292F53"/>
                </a:solidFill>
              </a:rPr>
              <a:t>.</a:t>
            </a:r>
            <a:endParaRPr lang="en-GB" dirty="0">
              <a:solidFill>
                <a:srgbClr val="292F53"/>
              </a:solidFill>
            </a:endParaRPr>
          </a:p>
          <a:p>
            <a:r>
              <a:rPr lang="en-GB" dirty="0" smtClean="0">
                <a:solidFill>
                  <a:srgbClr val="292F53"/>
                </a:solidFill>
              </a:rPr>
              <a:t>The </a:t>
            </a:r>
            <a:r>
              <a:rPr lang="en-GB" dirty="0">
                <a:solidFill>
                  <a:srgbClr val="292F53"/>
                </a:solidFill>
              </a:rPr>
              <a:t>importance of maintaining </a:t>
            </a:r>
            <a:r>
              <a:rPr lang="en-GB" b="1" dirty="0">
                <a:solidFill>
                  <a:srgbClr val="292F53"/>
                </a:solidFill>
              </a:rPr>
              <a:t>biodiversity</a:t>
            </a:r>
            <a:r>
              <a:rPr lang="en-GB" dirty="0">
                <a:solidFill>
                  <a:srgbClr val="292F53"/>
                </a:solidFill>
              </a:rPr>
              <a:t> and the use of gene banks to preserve hereditary material.</a:t>
            </a:r>
            <a:endParaRPr lang="en-GB" dirty="0" smtClean="0">
              <a:solidFill>
                <a:srgbClr val="292F53"/>
              </a:solidFill>
            </a:endParaRPr>
          </a:p>
        </p:txBody>
      </p:sp>
    </p:spTree>
    <p:extLst>
      <p:ext uri="{BB962C8B-B14F-4D97-AF65-F5344CB8AC3E}">
        <p14:creationId xmlns:p14="http://schemas.microsoft.com/office/powerpoint/2010/main" val="373417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sp>
        <p:nvSpPr>
          <p:cNvPr id="9" name="TextBox 8"/>
          <p:cNvSpPr txBox="1"/>
          <p:nvPr/>
        </p:nvSpPr>
        <p:spPr>
          <a:xfrm>
            <a:off x="722905" y="1545215"/>
            <a:ext cx="10057108" cy="4524315"/>
          </a:xfrm>
          <a:prstGeom prst="rect">
            <a:avLst/>
          </a:prstGeom>
          <a:noFill/>
        </p:spPr>
        <p:txBody>
          <a:bodyPr wrap="square" rtlCol="0">
            <a:spAutoFit/>
          </a:bodyPr>
          <a:lstStyle/>
          <a:p>
            <a:r>
              <a:rPr lang="en-GB" sz="2800" b="1" dirty="0">
                <a:solidFill>
                  <a:srgbClr val="292F53"/>
                </a:solidFill>
              </a:rPr>
              <a:t>Observation: The larvae in the fish pool have larger spines than those in the pool without fish. </a:t>
            </a:r>
          </a:p>
          <a:p>
            <a:endParaRPr lang="en-GB" sz="2800" dirty="0"/>
          </a:p>
          <a:p>
            <a:r>
              <a:rPr lang="en-GB" sz="2800" b="1" dirty="0">
                <a:solidFill>
                  <a:srgbClr val="1AB18D"/>
                </a:solidFill>
              </a:rPr>
              <a:t>Why?</a:t>
            </a:r>
          </a:p>
          <a:p>
            <a:endParaRPr lang="en-GB" sz="2800" dirty="0"/>
          </a:p>
          <a:p>
            <a:r>
              <a:rPr lang="en-GB" sz="2800" dirty="0">
                <a:solidFill>
                  <a:srgbClr val="292F53"/>
                </a:solidFill>
              </a:rPr>
              <a:t>Discuss with the person sat next to you how evolution driven by natural selection could have resulted in this observation.</a:t>
            </a:r>
          </a:p>
          <a:p>
            <a:endParaRPr lang="en-GB" sz="2800" dirty="0">
              <a:solidFill>
                <a:srgbClr val="1AB18D"/>
              </a:solidFill>
            </a:endParaRPr>
          </a:p>
          <a:p>
            <a:r>
              <a:rPr lang="en-GB" sz="2800" b="1" dirty="0">
                <a:solidFill>
                  <a:srgbClr val="1AB18D"/>
                </a:solidFill>
              </a:rPr>
              <a:t>Complete work sheet 1.</a:t>
            </a:r>
          </a:p>
          <a:p>
            <a:endParaRPr lang="en-GB" dirty="0"/>
          </a:p>
          <a:p>
            <a:endParaRPr lang="en-GB" dirty="0"/>
          </a:p>
        </p:txBody>
      </p:sp>
      <p:pic>
        <p:nvPicPr>
          <p:cNvPr id="17" name="Content Placeholder 7"/>
          <p:cNvPicPr>
            <a:picLocks noChangeAspect="1"/>
          </p:cNvPicPr>
          <p:nvPr/>
        </p:nvPicPr>
        <p:blipFill rotWithShape="1">
          <a:blip r:embed="rId4" cstate="print">
            <a:extLst>
              <a:ext uri="{28A0092B-C50C-407E-A947-70E740481C1C}">
                <a14:useLocalDpi xmlns:a14="http://schemas.microsoft.com/office/drawing/2010/main" val="0"/>
              </a:ext>
            </a:extLst>
          </a:blip>
          <a:srcRect l="20247" t="5059" r="25628"/>
          <a:stretch/>
        </p:blipFill>
        <p:spPr>
          <a:xfrm flipH="1">
            <a:off x="9180576" y="3845338"/>
            <a:ext cx="2702024" cy="3158967"/>
          </a:xfrm>
          <a:prstGeom prst="rect">
            <a:avLst/>
          </a:prstGeom>
        </p:spPr>
      </p:pic>
      <p:sp>
        <p:nvSpPr>
          <p:cNvPr id="24" name="TextBox 23"/>
          <p:cNvSpPr txBox="1"/>
          <p:nvPr/>
        </p:nvSpPr>
        <p:spPr>
          <a:xfrm>
            <a:off x="722905" y="6332789"/>
            <a:ext cx="2340244" cy="276999"/>
          </a:xfrm>
          <a:prstGeom prst="rect">
            <a:avLst/>
          </a:prstGeom>
          <a:noFill/>
        </p:spPr>
        <p:txBody>
          <a:bodyPr wrap="square" rtlCol="0">
            <a:spAutoFit/>
          </a:bodyPr>
          <a:lstStyle/>
          <a:p>
            <a:r>
              <a:rPr lang="en-GB" sz="1200" dirty="0">
                <a:solidFill>
                  <a:srgbClr val="292F53"/>
                </a:solidFill>
                <a:cs typeface="Times New Roman" panose="02020603050405020304" pitchFamily="18" charset="0"/>
              </a:rPr>
              <a:t>©Christophe Brochard</a:t>
            </a:r>
            <a:endParaRPr lang="en-GB" sz="1200" dirty="0">
              <a:solidFill>
                <a:srgbClr val="292F53"/>
              </a:solidFill>
            </a:endParaRPr>
          </a:p>
        </p:txBody>
      </p:sp>
      <p:sp>
        <p:nvSpPr>
          <p:cNvPr id="7" name="Title 1"/>
          <p:cNvSpPr>
            <a:spLocks noGrp="1"/>
          </p:cNvSpPr>
          <p:nvPr>
            <p:ph type="title"/>
          </p:nvPr>
        </p:nvSpPr>
        <p:spPr>
          <a:xfrm>
            <a:off x="722905" y="180727"/>
            <a:ext cx="10515600" cy="1325563"/>
          </a:xfrm>
        </p:spPr>
        <p:txBody>
          <a:bodyPr>
            <a:normAutofit/>
          </a:bodyPr>
          <a:lstStyle/>
          <a:p>
            <a:r>
              <a:rPr lang="en-GB" sz="4000" b="1" dirty="0" smtClean="0">
                <a:solidFill>
                  <a:srgbClr val="1AB18D"/>
                </a:solidFill>
                <a:latin typeface="+mn-lt"/>
              </a:rPr>
              <a:t>Activity 1</a:t>
            </a:r>
            <a:r>
              <a:rPr lang="en-GB" sz="4000" b="1" dirty="0" smtClean="0">
                <a:solidFill>
                  <a:srgbClr val="13B28F"/>
                </a:solidFill>
                <a:latin typeface="+mn-lt"/>
              </a:rPr>
              <a:t>: </a:t>
            </a:r>
            <a:r>
              <a:rPr lang="en-GB" sz="4000" b="1" dirty="0" smtClean="0">
                <a:solidFill>
                  <a:srgbClr val="292F53"/>
                </a:solidFill>
                <a:latin typeface="+mn-lt"/>
              </a:rPr>
              <a:t>White-faced Darter Case Study</a:t>
            </a:r>
            <a:endParaRPr lang="en-GB" sz="4000" b="1" dirty="0">
              <a:solidFill>
                <a:srgbClr val="292F53"/>
              </a:solidFill>
              <a:latin typeface="+mn-lt"/>
            </a:endParaRPr>
          </a:p>
        </p:txBody>
      </p:sp>
    </p:spTree>
    <p:extLst>
      <p:ext uri="{BB962C8B-B14F-4D97-AF65-F5344CB8AC3E}">
        <p14:creationId xmlns:p14="http://schemas.microsoft.com/office/powerpoint/2010/main" val="270982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7797347"/>
          </a:xfrm>
        </p:spPr>
        <p:txBody>
          <a:bodyPr>
            <a:normAutofit/>
          </a:bodyPr>
          <a:lstStyle/>
          <a:p>
            <a:pPr marL="0" indent="0">
              <a:buNone/>
            </a:pPr>
            <a:r>
              <a:rPr lang="en-GB" b="1" dirty="0" smtClean="0">
                <a:solidFill>
                  <a:srgbClr val="1AB18D"/>
                </a:solidFill>
              </a:rPr>
              <a:t>Answers</a:t>
            </a:r>
          </a:p>
          <a:p>
            <a:pPr marL="0" indent="0">
              <a:buNone/>
            </a:pPr>
            <a:endParaRPr lang="en-GB" dirty="0"/>
          </a:p>
          <a:p>
            <a:pPr marL="0" indent="0">
              <a:buNone/>
            </a:pPr>
            <a:r>
              <a:rPr lang="en-GB" dirty="0" smtClean="0">
                <a:solidFill>
                  <a:srgbClr val="292F53"/>
                </a:solidFill>
              </a:rPr>
              <a:t>1. Within White-faced Darter larvae you find a range of variation in ______________________. These differences are caused by ___________ variations between individuals. </a:t>
            </a:r>
          </a:p>
          <a:p>
            <a:endParaRPr lang="en-GB" dirty="0">
              <a:solidFill>
                <a:srgbClr val="292F53"/>
              </a:solidFill>
            </a:endParaRPr>
          </a:p>
          <a:p>
            <a:pPr marL="0" indent="0">
              <a:buNone/>
            </a:pPr>
            <a:r>
              <a:rPr lang="en-GB" dirty="0" smtClean="0">
                <a:solidFill>
                  <a:srgbClr val="292F53"/>
                </a:solidFill>
              </a:rPr>
              <a:t>2. ________ </a:t>
            </a:r>
            <a:r>
              <a:rPr lang="en-GB" dirty="0">
                <a:solidFill>
                  <a:srgbClr val="292F53"/>
                </a:solidFill>
              </a:rPr>
              <a:t>are passed on when an individual reproduces. As a result, offspring ____________ variations from their parents.</a:t>
            </a:r>
          </a:p>
          <a:p>
            <a:pPr marL="0" indent="0">
              <a:buNone/>
            </a:pPr>
            <a:endParaRPr lang="en-GB" dirty="0"/>
          </a:p>
        </p:txBody>
      </p:sp>
      <p:sp>
        <p:nvSpPr>
          <p:cNvPr id="5" name="TextBox 4"/>
          <p:cNvSpPr txBox="1"/>
          <p:nvPr/>
        </p:nvSpPr>
        <p:spPr>
          <a:xfrm>
            <a:off x="1611088" y="3178630"/>
            <a:ext cx="2547257" cy="523220"/>
          </a:xfrm>
          <a:prstGeom prst="rect">
            <a:avLst/>
          </a:prstGeom>
          <a:noFill/>
        </p:spPr>
        <p:txBody>
          <a:bodyPr wrap="square" rtlCol="0">
            <a:spAutoFit/>
          </a:bodyPr>
          <a:lstStyle/>
          <a:p>
            <a:r>
              <a:rPr lang="en-GB" sz="2800" b="1" dirty="0"/>
              <a:t>spine length</a:t>
            </a:r>
          </a:p>
        </p:txBody>
      </p:sp>
      <p:sp>
        <p:nvSpPr>
          <p:cNvPr id="6" name="TextBox 5"/>
          <p:cNvSpPr txBox="1"/>
          <p:nvPr/>
        </p:nvSpPr>
        <p:spPr>
          <a:xfrm>
            <a:off x="1502229" y="3575176"/>
            <a:ext cx="2547257" cy="523220"/>
          </a:xfrm>
          <a:prstGeom prst="rect">
            <a:avLst/>
          </a:prstGeom>
          <a:noFill/>
        </p:spPr>
        <p:txBody>
          <a:bodyPr wrap="square" rtlCol="0">
            <a:spAutoFit/>
          </a:bodyPr>
          <a:lstStyle/>
          <a:p>
            <a:r>
              <a:rPr lang="en-GB" sz="2800" b="1" dirty="0"/>
              <a:t>genetic</a:t>
            </a:r>
          </a:p>
        </p:txBody>
      </p:sp>
      <p:sp>
        <p:nvSpPr>
          <p:cNvPr id="7" name="TextBox 6"/>
          <p:cNvSpPr txBox="1"/>
          <p:nvPr/>
        </p:nvSpPr>
        <p:spPr>
          <a:xfrm>
            <a:off x="1284514" y="4596945"/>
            <a:ext cx="2547257" cy="523220"/>
          </a:xfrm>
          <a:prstGeom prst="rect">
            <a:avLst/>
          </a:prstGeom>
          <a:noFill/>
        </p:spPr>
        <p:txBody>
          <a:bodyPr wrap="square" rtlCol="0">
            <a:spAutoFit/>
          </a:bodyPr>
          <a:lstStyle/>
          <a:p>
            <a:r>
              <a:rPr lang="en-GB" sz="2800" b="1" dirty="0"/>
              <a:t>Genes</a:t>
            </a:r>
          </a:p>
        </p:txBody>
      </p:sp>
      <p:sp>
        <p:nvSpPr>
          <p:cNvPr id="8" name="TextBox 7"/>
          <p:cNvSpPr txBox="1"/>
          <p:nvPr/>
        </p:nvSpPr>
        <p:spPr>
          <a:xfrm>
            <a:off x="3026225" y="4985661"/>
            <a:ext cx="2547257" cy="523220"/>
          </a:xfrm>
          <a:prstGeom prst="rect">
            <a:avLst/>
          </a:prstGeom>
          <a:noFill/>
        </p:spPr>
        <p:txBody>
          <a:bodyPr wrap="square" rtlCol="0">
            <a:spAutoFit/>
          </a:bodyPr>
          <a:lstStyle/>
          <a:p>
            <a:r>
              <a:rPr lang="en-GB" sz="2800" b="1" dirty="0"/>
              <a:t>inherit</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sp>
        <p:nvSpPr>
          <p:cNvPr id="10" name="Title 1"/>
          <p:cNvSpPr>
            <a:spLocks noGrp="1"/>
          </p:cNvSpPr>
          <p:nvPr>
            <p:ph type="title"/>
          </p:nvPr>
        </p:nvSpPr>
        <p:spPr>
          <a:xfrm>
            <a:off x="838200" y="216566"/>
            <a:ext cx="10515600" cy="1325563"/>
          </a:xfrm>
        </p:spPr>
        <p:txBody>
          <a:bodyPr>
            <a:normAutofit/>
          </a:bodyPr>
          <a:lstStyle/>
          <a:p>
            <a:r>
              <a:rPr lang="en-GB" sz="4000" b="1" dirty="0" smtClean="0">
                <a:solidFill>
                  <a:srgbClr val="1AB18D"/>
                </a:solidFill>
                <a:latin typeface="+mn-lt"/>
              </a:rPr>
              <a:t>Activity 1</a:t>
            </a:r>
            <a:r>
              <a:rPr lang="en-GB" sz="4000" b="1" dirty="0" smtClean="0">
                <a:solidFill>
                  <a:srgbClr val="13B28F"/>
                </a:solidFill>
                <a:latin typeface="+mn-lt"/>
              </a:rPr>
              <a:t>: </a:t>
            </a:r>
            <a:r>
              <a:rPr lang="en-GB" sz="4000" b="1" dirty="0" smtClean="0">
                <a:solidFill>
                  <a:srgbClr val="292F53"/>
                </a:solidFill>
                <a:latin typeface="+mn-lt"/>
              </a:rPr>
              <a:t>White-faced Darter Case Study</a:t>
            </a:r>
            <a:endParaRPr lang="en-GB" sz="4000" b="1" dirty="0">
              <a:solidFill>
                <a:srgbClr val="292F53"/>
              </a:solidFill>
              <a:latin typeface="+mn-lt"/>
            </a:endParaRPr>
          </a:p>
        </p:txBody>
      </p:sp>
    </p:spTree>
    <p:extLst>
      <p:ext uri="{BB962C8B-B14F-4D97-AF65-F5344CB8AC3E}">
        <p14:creationId xmlns:p14="http://schemas.microsoft.com/office/powerpoint/2010/main" val="88172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07912"/>
            <a:ext cx="10515600" cy="5554888"/>
          </a:xfrm>
        </p:spPr>
        <p:txBody>
          <a:bodyPr>
            <a:normAutofit/>
          </a:bodyPr>
          <a:lstStyle/>
          <a:p>
            <a:pPr marL="0" indent="0">
              <a:buNone/>
            </a:pPr>
            <a:r>
              <a:rPr lang="en-GB" b="1" dirty="0" smtClean="0">
                <a:solidFill>
                  <a:srgbClr val="1AB18D"/>
                </a:solidFill>
              </a:rPr>
              <a:t>Answers</a:t>
            </a:r>
          </a:p>
          <a:p>
            <a:pPr marL="0" indent="0">
              <a:buNone/>
            </a:pPr>
            <a:r>
              <a:rPr lang="en-GB" dirty="0" smtClean="0">
                <a:solidFill>
                  <a:srgbClr val="292F53"/>
                </a:solidFill>
              </a:rPr>
              <a:t>3. Some White-faced Darter _________ </a:t>
            </a:r>
            <a:r>
              <a:rPr lang="en-GB" dirty="0">
                <a:solidFill>
                  <a:srgbClr val="292F53"/>
                </a:solidFill>
              </a:rPr>
              <a:t>have genes that produce __________________ that provide them with a better chance of surviving in ponds with ____________   because ____________________________________________. More individuals with this variation will survive </a:t>
            </a:r>
            <a:r>
              <a:rPr lang="en-GB" dirty="0" smtClean="0">
                <a:solidFill>
                  <a:srgbClr val="292F53"/>
                </a:solidFill>
              </a:rPr>
              <a:t>until </a:t>
            </a:r>
            <a:r>
              <a:rPr lang="en-GB" dirty="0">
                <a:solidFill>
                  <a:srgbClr val="292F53"/>
                </a:solidFill>
              </a:rPr>
              <a:t>adulthood and </a:t>
            </a:r>
            <a:r>
              <a:rPr lang="en-GB" dirty="0" smtClean="0">
                <a:solidFill>
                  <a:srgbClr val="292F53"/>
                </a:solidFill>
              </a:rPr>
              <a:t>__________________.</a:t>
            </a:r>
          </a:p>
          <a:p>
            <a:pPr marL="0" indent="0">
              <a:buNone/>
            </a:pPr>
            <a:endParaRPr lang="en-GB" dirty="0">
              <a:solidFill>
                <a:srgbClr val="292F53"/>
              </a:solidFill>
            </a:endParaRPr>
          </a:p>
          <a:p>
            <a:pPr marL="0" indent="0">
              <a:buNone/>
            </a:pPr>
            <a:r>
              <a:rPr lang="en-GB" dirty="0" smtClean="0">
                <a:solidFill>
                  <a:srgbClr val="292F53"/>
                </a:solidFill>
              </a:rPr>
              <a:t>4. Some ___________have </a:t>
            </a:r>
            <a:r>
              <a:rPr lang="en-GB" dirty="0">
                <a:solidFill>
                  <a:srgbClr val="292F53"/>
                </a:solidFill>
              </a:rPr>
              <a:t>genes that produce ___________________ that provide them with a low chance of surviving. </a:t>
            </a:r>
          </a:p>
          <a:p>
            <a:pPr marL="514338" indent="-514338">
              <a:buFont typeface="+mj-lt"/>
              <a:buAutoNum type="arabicPeriod"/>
            </a:pPr>
            <a:endParaRPr lang="en-GB" dirty="0"/>
          </a:p>
        </p:txBody>
      </p:sp>
      <p:sp>
        <p:nvSpPr>
          <p:cNvPr id="4" name="TextBox 3"/>
          <p:cNvSpPr txBox="1"/>
          <p:nvPr/>
        </p:nvSpPr>
        <p:spPr>
          <a:xfrm>
            <a:off x="5181593" y="2050471"/>
            <a:ext cx="1211515" cy="523220"/>
          </a:xfrm>
          <a:prstGeom prst="rect">
            <a:avLst/>
          </a:prstGeom>
          <a:noFill/>
        </p:spPr>
        <p:txBody>
          <a:bodyPr wrap="square" rtlCol="0">
            <a:spAutoFit/>
          </a:bodyPr>
          <a:lstStyle/>
          <a:p>
            <a:r>
              <a:rPr lang="en-GB" sz="2800" b="1" dirty="0"/>
              <a:t>larvae</a:t>
            </a:r>
          </a:p>
        </p:txBody>
      </p:sp>
      <p:sp>
        <p:nvSpPr>
          <p:cNvPr id="5" name="TextBox 4"/>
          <p:cNvSpPr txBox="1"/>
          <p:nvPr/>
        </p:nvSpPr>
        <p:spPr>
          <a:xfrm>
            <a:off x="1393373" y="2464837"/>
            <a:ext cx="2547257" cy="523220"/>
          </a:xfrm>
          <a:prstGeom prst="rect">
            <a:avLst/>
          </a:prstGeom>
          <a:noFill/>
        </p:spPr>
        <p:txBody>
          <a:bodyPr wrap="square" rtlCol="0">
            <a:spAutoFit/>
          </a:bodyPr>
          <a:lstStyle/>
          <a:p>
            <a:r>
              <a:rPr lang="en-GB" sz="2800" b="1" dirty="0"/>
              <a:t>longer spines</a:t>
            </a:r>
          </a:p>
        </p:txBody>
      </p:sp>
      <p:sp>
        <p:nvSpPr>
          <p:cNvPr id="6" name="TextBox 5"/>
          <p:cNvSpPr txBox="1"/>
          <p:nvPr/>
        </p:nvSpPr>
        <p:spPr>
          <a:xfrm>
            <a:off x="5181596" y="2852060"/>
            <a:ext cx="2547257" cy="523220"/>
          </a:xfrm>
          <a:prstGeom prst="rect">
            <a:avLst/>
          </a:prstGeom>
          <a:noFill/>
        </p:spPr>
        <p:txBody>
          <a:bodyPr wrap="square" rtlCol="0">
            <a:spAutoFit/>
          </a:bodyPr>
          <a:lstStyle/>
          <a:p>
            <a:r>
              <a:rPr lang="en-GB" sz="2800" b="1" dirty="0"/>
              <a:t>fish</a:t>
            </a:r>
          </a:p>
        </p:txBody>
      </p:sp>
      <p:sp>
        <p:nvSpPr>
          <p:cNvPr id="7" name="TextBox 6"/>
          <p:cNvSpPr txBox="1"/>
          <p:nvPr/>
        </p:nvSpPr>
        <p:spPr>
          <a:xfrm>
            <a:off x="1393373" y="3248607"/>
            <a:ext cx="7837713" cy="523220"/>
          </a:xfrm>
          <a:prstGeom prst="rect">
            <a:avLst/>
          </a:prstGeom>
          <a:noFill/>
        </p:spPr>
        <p:txBody>
          <a:bodyPr wrap="square" rtlCol="0">
            <a:spAutoFit/>
          </a:bodyPr>
          <a:lstStyle/>
          <a:p>
            <a:r>
              <a:rPr lang="en-GB" sz="2800" b="1" dirty="0"/>
              <a:t>they help defend them against predation </a:t>
            </a:r>
          </a:p>
        </p:txBody>
      </p:sp>
      <p:sp>
        <p:nvSpPr>
          <p:cNvPr id="8" name="TextBox 7"/>
          <p:cNvSpPr txBox="1"/>
          <p:nvPr/>
        </p:nvSpPr>
        <p:spPr>
          <a:xfrm>
            <a:off x="1611088" y="3984167"/>
            <a:ext cx="2547257" cy="523220"/>
          </a:xfrm>
          <a:prstGeom prst="rect">
            <a:avLst/>
          </a:prstGeom>
          <a:noFill/>
        </p:spPr>
        <p:txBody>
          <a:bodyPr wrap="square" rtlCol="0">
            <a:spAutoFit/>
          </a:bodyPr>
          <a:lstStyle/>
          <a:p>
            <a:r>
              <a:rPr lang="en-GB" sz="2800" b="1" dirty="0"/>
              <a:t>reproduce</a:t>
            </a:r>
          </a:p>
        </p:txBody>
      </p:sp>
      <p:sp>
        <p:nvSpPr>
          <p:cNvPr id="9" name="TextBox 8"/>
          <p:cNvSpPr txBox="1"/>
          <p:nvPr/>
        </p:nvSpPr>
        <p:spPr>
          <a:xfrm>
            <a:off x="2437750" y="4999717"/>
            <a:ext cx="4376061" cy="523220"/>
          </a:xfrm>
          <a:prstGeom prst="rect">
            <a:avLst/>
          </a:prstGeom>
          <a:noFill/>
        </p:spPr>
        <p:txBody>
          <a:bodyPr wrap="square" rtlCol="0">
            <a:spAutoFit/>
          </a:bodyPr>
          <a:lstStyle/>
          <a:p>
            <a:r>
              <a:rPr lang="en-GB" sz="2800" b="1" dirty="0"/>
              <a:t>larvae</a:t>
            </a:r>
          </a:p>
        </p:txBody>
      </p:sp>
      <p:sp>
        <p:nvSpPr>
          <p:cNvPr id="10" name="TextBox 9"/>
          <p:cNvSpPr txBox="1"/>
          <p:nvPr/>
        </p:nvSpPr>
        <p:spPr>
          <a:xfrm>
            <a:off x="8280829" y="5014614"/>
            <a:ext cx="2547257" cy="523220"/>
          </a:xfrm>
          <a:prstGeom prst="rect">
            <a:avLst/>
          </a:prstGeom>
          <a:noFill/>
        </p:spPr>
        <p:txBody>
          <a:bodyPr wrap="square" rtlCol="0">
            <a:spAutoFit/>
          </a:bodyPr>
          <a:lstStyle/>
          <a:p>
            <a:r>
              <a:rPr lang="en-GB" sz="2800" b="1" dirty="0"/>
              <a:t>short spines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sp>
        <p:nvSpPr>
          <p:cNvPr id="13" name="Title 1"/>
          <p:cNvSpPr>
            <a:spLocks noGrp="1"/>
          </p:cNvSpPr>
          <p:nvPr>
            <p:ph type="title"/>
          </p:nvPr>
        </p:nvSpPr>
        <p:spPr>
          <a:xfrm>
            <a:off x="838200" y="152074"/>
            <a:ext cx="10515600" cy="1325563"/>
          </a:xfrm>
        </p:spPr>
        <p:txBody>
          <a:bodyPr>
            <a:normAutofit/>
          </a:bodyPr>
          <a:lstStyle/>
          <a:p>
            <a:r>
              <a:rPr lang="en-GB" sz="4000" b="1" dirty="0" smtClean="0">
                <a:solidFill>
                  <a:srgbClr val="1AB18D"/>
                </a:solidFill>
                <a:latin typeface="+mn-lt"/>
              </a:rPr>
              <a:t>Activity 1</a:t>
            </a:r>
            <a:r>
              <a:rPr lang="en-GB" sz="4000" b="1" dirty="0" smtClean="0">
                <a:solidFill>
                  <a:srgbClr val="13B28F"/>
                </a:solidFill>
                <a:latin typeface="+mn-lt"/>
              </a:rPr>
              <a:t>: </a:t>
            </a:r>
            <a:r>
              <a:rPr lang="en-GB" sz="4000" b="1" dirty="0" smtClean="0">
                <a:solidFill>
                  <a:srgbClr val="292F53"/>
                </a:solidFill>
                <a:latin typeface="+mn-lt"/>
              </a:rPr>
              <a:t>White-faced Darter Case Study</a:t>
            </a:r>
            <a:endParaRPr lang="en-GB" sz="4000" b="1" dirty="0">
              <a:solidFill>
                <a:srgbClr val="292F53"/>
              </a:solidFill>
              <a:latin typeface="+mn-lt"/>
            </a:endParaRPr>
          </a:p>
        </p:txBody>
      </p:sp>
    </p:spTree>
    <p:extLst>
      <p:ext uri="{BB962C8B-B14F-4D97-AF65-F5344CB8AC3E}">
        <p14:creationId xmlns:p14="http://schemas.microsoft.com/office/powerpoint/2010/main" val="197462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07912"/>
            <a:ext cx="10515600" cy="5554888"/>
          </a:xfrm>
        </p:spPr>
        <p:txBody>
          <a:bodyPr>
            <a:normAutofit/>
          </a:bodyPr>
          <a:lstStyle/>
          <a:p>
            <a:pPr marL="0" indent="0">
              <a:buNone/>
            </a:pPr>
            <a:r>
              <a:rPr lang="en-GB" b="1" dirty="0" smtClean="0">
                <a:solidFill>
                  <a:srgbClr val="1AB18D"/>
                </a:solidFill>
              </a:rPr>
              <a:t>Answers</a:t>
            </a:r>
          </a:p>
          <a:p>
            <a:pPr marL="0" indent="0">
              <a:buNone/>
            </a:pPr>
            <a:endParaRPr lang="en-GB" b="1" dirty="0">
              <a:solidFill>
                <a:srgbClr val="292F53"/>
              </a:solidFill>
            </a:endParaRPr>
          </a:p>
          <a:p>
            <a:pPr marL="0" indent="0">
              <a:buNone/>
            </a:pPr>
            <a:r>
              <a:rPr lang="en-GB" dirty="0" smtClean="0">
                <a:solidFill>
                  <a:srgbClr val="292F53"/>
                </a:solidFill>
              </a:rPr>
              <a:t>5. What </a:t>
            </a:r>
            <a:r>
              <a:rPr lang="en-GB" dirty="0">
                <a:solidFill>
                  <a:srgbClr val="292F53"/>
                </a:solidFill>
              </a:rPr>
              <a:t>is the natural selection pressure on the larvae? _______________________________</a:t>
            </a:r>
          </a:p>
          <a:p>
            <a:pPr marL="0" indent="0">
              <a:buNone/>
            </a:pPr>
            <a:r>
              <a:rPr lang="en-GB" dirty="0" smtClean="0">
                <a:solidFill>
                  <a:srgbClr val="292F53"/>
                </a:solidFill>
              </a:rPr>
              <a:t>6. What </a:t>
            </a:r>
            <a:r>
              <a:rPr lang="en-GB" dirty="0">
                <a:solidFill>
                  <a:srgbClr val="292F53"/>
                </a:solidFill>
              </a:rPr>
              <a:t>is the evolutionary response? ______________________________________________</a:t>
            </a:r>
          </a:p>
          <a:p>
            <a:pPr marL="0" indent="0">
              <a:buNone/>
            </a:pPr>
            <a:endParaRPr lang="en-GB" b="1" dirty="0" smtClean="0"/>
          </a:p>
          <a:p>
            <a:pPr marL="514338" indent="-514338">
              <a:buFont typeface="+mj-lt"/>
              <a:buAutoNum type="arabicPeriod"/>
            </a:pPr>
            <a:endParaRPr lang="en-GB" dirty="0"/>
          </a:p>
        </p:txBody>
      </p:sp>
      <p:sp>
        <p:nvSpPr>
          <p:cNvPr id="11" name="TextBox 10"/>
          <p:cNvSpPr txBox="1"/>
          <p:nvPr/>
        </p:nvSpPr>
        <p:spPr>
          <a:xfrm>
            <a:off x="2024745" y="2977018"/>
            <a:ext cx="3026228" cy="523220"/>
          </a:xfrm>
          <a:prstGeom prst="rect">
            <a:avLst/>
          </a:prstGeom>
          <a:noFill/>
        </p:spPr>
        <p:txBody>
          <a:bodyPr wrap="square" rtlCol="0">
            <a:spAutoFit/>
          </a:bodyPr>
          <a:lstStyle/>
          <a:p>
            <a:r>
              <a:rPr lang="en-GB" sz="2800" b="1" dirty="0"/>
              <a:t>predation by fish</a:t>
            </a:r>
          </a:p>
        </p:txBody>
      </p:sp>
      <p:sp>
        <p:nvSpPr>
          <p:cNvPr id="13" name="TextBox 12"/>
          <p:cNvSpPr txBox="1"/>
          <p:nvPr/>
        </p:nvSpPr>
        <p:spPr>
          <a:xfrm>
            <a:off x="2024745" y="3862136"/>
            <a:ext cx="6749143" cy="523220"/>
          </a:xfrm>
          <a:prstGeom prst="rect">
            <a:avLst/>
          </a:prstGeom>
          <a:noFill/>
        </p:spPr>
        <p:txBody>
          <a:bodyPr wrap="square" rtlCol="0">
            <a:spAutoFit/>
          </a:bodyPr>
          <a:lstStyle/>
          <a:p>
            <a:r>
              <a:rPr lang="en-GB" sz="2800" b="1" dirty="0"/>
              <a:t>e</a:t>
            </a:r>
            <a:r>
              <a:rPr lang="en-GB" sz="2800" b="1" dirty="0" smtClean="0"/>
              <a:t>volve </a:t>
            </a:r>
            <a:r>
              <a:rPr lang="en-GB" sz="2800" b="1" dirty="0"/>
              <a:t>longer spines for defence</a:t>
            </a:r>
          </a:p>
        </p:txBody>
      </p:sp>
      <p:sp>
        <p:nvSpPr>
          <p:cNvPr id="15" name="TextBox 14"/>
          <p:cNvSpPr txBox="1"/>
          <p:nvPr/>
        </p:nvSpPr>
        <p:spPr>
          <a:xfrm>
            <a:off x="933035" y="4870563"/>
            <a:ext cx="8472223" cy="523220"/>
          </a:xfrm>
          <a:prstGeom prst="rect">
            <a:avLst/>
          </a:prstGeom>
          <a:noFill/>
        </p:spPr>
        <p:txBody>
          <a:bodyPr wrap="square" rtlCol="0">
            <a:spAutoFit/>
          </a:bodyPr>
          <a:lstStyle/>
          <a:p>
            <a:r>
              <a:rPr lang="en-GB" sz="2800" dirty="0">
                <a:solidFill>
                  <a:srgbClr val="292F53"/>
                </a:solidFill>
              </a:rPr>
              <a:t>Long spines are an </a:t>
            </a:r>
            <a:r>
              <a:rPr lang="en-GB" sz="2800" b="1" dirty="0">
                <a:solidFill>
                  <a:srgbClr val="292F53"/>
                </a:solidFill>
              </a:rPr>
              <a:t>adaptation</a:t>
            </a:r>
            <a:r>
              <a:rPr lang="en-GB" sz="2800" dirty="0">
                <a:solidFill>
                  <a:srgbClr val="292F53"/>
                </a:solidFill>
              </a:rPr>
              <a:t>!</a:t>
            </a:r>
          </a:p>
        </p:txBody>
      </p:sp>
      <p:sp>
        <p:nvSpPr>
          <p:cNvPr id="16" name="TextBox 15"/>
          <p:cNvSpPr txBox="1"/>
          <p:nvPr/>
        </p:nvSpPr>
        <p:spPr>
          <a:xfrm>
            <a:off x="933035" y="5628143"/>
            <a:ext cx="10134600" cy="954107"/>
          </a:xfrm>
          <a:prstGeom prst="rect">
            <a:avLst/>
          </a:prstGeom>
          <a:noFill/>
        </p:spPr>
        <p:txBody>
          <a:bodyPr wrap="square" rtlCol="0">
            <a:spAutoFit/>
          </a:bodyPr>
          <a:lstStyle/>
          <a:p>
            <a:r>
              <a:rPr lang="en-GB" sz="2800" dirty="0">
                <a:solidFill>
                  <a:srgbClr val="292F53"/>
                </a:solidFill>
              </a:rPr>
              <a:t>The larvae have </a:t>
            </a:r>
            <a:r>
              <a:rPr lang="en-GB" sz="2800" b="1" dirty="0">
                <a:solidFill>
                  <a:srgbClr val="292F53"/>
                </a:solidFill>
              </a:rPr>
              <a:t>evolved</a:t>
            </a:r>
            <a:r>
              <a:rPr lang="en-GB" sz="2800" dirty="0">
                <a:solidFill>
                  <a:srgbClr val="292F53"/>
                </a:solidFill>
              </a:rPr>
              <a:t> longer spines to </a:t>
            </a:r>
            <a:r>
              <a:rPr lang="en-GB" sz="2800" b="1" dirty="0">
                <a:solidFill>
                  <a:srgbClr val="292F53"/>
                </a:solidFill>
              </a:rPr>
              <a:t>adapt</a:t>
            </a:r>
            <a:r>
              <a:rPr lang="en-GB" sz="2800" dirty="0">
                <a:solidFill>
                  <a:srgbClr val="292F53"/>
                </a:solidFill>
              </a:rPr>
              <a:t> to natural </a:t>
            </a:r>
            <a:r>
              <a:rPr lang="en-GB" sz="2800" dirty="0" smtClean="0">
                <a:solidFill>
                  <a:srgbClr val="292F53"/>
                </a:solidFill>
              </a:rPr>
              <a:t>selection pressure </a:t>
            </a:r>
            <a:r>
              <a:rPr lang="en-GB" sz="2800" dirty="0">
                <a:solidFill>
                  <a:srgbClr val="292F53"/>
                </a:solidFill>
              </a:rPr>
              <a:t>of fish </a:t>
            </a:r>
            <a:r>
              <a:rPr lang="en-GB" sz="2800" b="1" dirty="0">
                <a:solidFill>
                  <a:srgbClr val="292F53"/>
                </a:solidFill>
              </a:rPr>
              <a:t>predation</a:t>
            </a:r>
            <a:r>
              <a:rPr lang="en-GB" sz="2800" dirty="0">
                <a:solidFill>
                  <a:srgbClr val="292F53"/>
                </a:solidFill>
              </a:rPr>
              <a:t> in the pool.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sp>
        <p:nvSpPr>
          <p:cNvPr id="10" name="Title 1"/>
          <p:cNvSpPr>
            <a:spLocks noGrp="1"/>
          </p:cNvSpPr>
          <p:nvPr>
            <p:ph type="title"/>
          </p:nvPr>
        </p:nvSpPr>
        <p:spPr>
          <a:xfrm>
            <a:off x="838200" y="219652"/>
            <a:ext cx="10515600" cy="1325563"/>
          </a:xfrm>
        </p:spPr>
        <p:txBody>
          <a:bodyPr>
            <a:normAutofit/>
          </a:bodyPr>
          <a:lstStyle/>
          <a:p>
            <a:r>
              <a:rPr lang="en-GB" sz="4000" b="1" dirty="0" smtClean="0">
                <a:solidFill>
                  <a:srgbClr val="1AB18D"/>
                </a:solidFill>
                <a:latin typeface="+mn-lt"/>
              </a:rPr>
              <a:t>Activity 1</a:t>
            </a:r>
            <a:r>
              <a:rPr lang="en-GB" sz="4000" b="1" dirty="0" smtClean="0">
                <a:solidFill>
                  <a:srgbClr val="13B28F"/>
                </a:solidFill>
                <a:latin typeface="+mn-lt"/>
              </a:rPr>
              <a:t>: </a:t>
            </a:r>
            <a:r>
              <a:rPr lang="en-GB" sz="4000" b="1" dirty="0" smtClean="0">
                <a:solidFill>
                  <a:srgbClr val="292F53"/>
                </a:solidFill>
                <a:latin typeface="+mn-lt"/>
              </a:rPr>
              <a:t>White-faced Darter Case Study</a:t>
            </a:r>
            <a:endParaRPr lang="en-GB" sz="4000" b="1" dirty="0">
              <a:solidFill>
                <a:srgbClr val="292F53"/>
              </a:solidFill>
              <a:latin typeface="+mn-lt"/>
            </a:endParaRPr>
          </a:p>
        </p:txBody>
      </p:sp>
    </p:spTree>
    <p:extLst>
      <p:ext uri="{BB962C8B-B14F-4D97-AF65-F5344CB8AC3E}">
        <p14:creationId xmlns:p14="http://schemas.microsoft.com/office/powerpoint/2010/main" val="69572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6"/>
            <a:ext cx="10515600" cy="2593975"/>
          </a:xfrm>
        </p:spPr>
        <p:txBody>
          <a:bodyPr>
            <a:normAutofit lnSpcReduction="10000"/>
          </a:bodyPr>
          <a:lstStyle/>
          <a:p>
            <a:pPr marL="0" indent="0">
              <a:buNone/>
            </a:pPr>
            <a:r>
              <a:rPr lang="en-GB" b="1" dirty="0" smtClean="0">
                <a:solidFill>
                  <a:srgbClr val="1AB18D"/>
                </a:solidFill>
              </a:rPr>
              <a:t>Adaptations</a:t>
            </a:r>
          </a:p>
          <a:p>
            <a:pPr marL="0" indent="0">
              <a:buNone/>
            </a:pPr>
            <a:r>
              <a:rPr lang="en-GB" dirty="0" smtClean="0">
                <a:solidFill>
                  <a:srgbClr val="292F53"/>
                </a:solidFill>
              </a:rPr>
              <a:t>Natural selection allows species to evolve and adapt to their surrounding environment to give them a better chance of surviving and reproducing.</a:t>
            </a:r>
          </a:p>
          <a:p>
            <a:pPr marL="0" indent="0">
              <a:buNone/>
            </a:pPr>
            <a:r>
              <a:rPr lang="en-GB" dirty="0" smtClean="0">
                <a:solidFill>
                  <a:srgbClr val="292F53"/>
                </a:solidFill>
              </a:rPr>
              <a:t>By looking at how a species interacts with and in their environment it is possible to identify these </a:t>
            </a:r>
            <a:r>
              <a:rPr lang="en-GB" b="1" dirty="0" smtClean="0">
                <a:solidFill>
                  <a:srgbClr val="292F53"/>
                </a:solidFill>
              </a:rPr>
              <a:t>adaptations.</a:t>
            </a:r>
          </a:p>
          <a:p>
            <a:pPr marL="0" indent="0">
              <a:buNone/>
            </a:pPr>
            <a:endParaRPr lang="en-GB" b="1" dirty="0"/>
          </a:p>
        </p:txBody>
      </p:sp>
      <p:sp>
        <p:nvSpPr>
          <p:cNvPr id="4" name="TextBox 3"/>
          <p:cNvSpPr txBox="1"/>
          <p:nvPr/>
        </p:nvSpPr>
        <p:spPr>
          <a:xfrm>
            <a:off x="838202" y="4789715"/>
            <a:ext cx="9720943" cy="1384995"/>
          </a:xfrm>
          <a:prstGeom prst="rect">
            <a:avLst/>
          </a:prstGeom>
          <a:noFill/>
        </p:spPr>
        <p:txBody>
          <a:bodyPr wrap="square" rtlCol="0">
            <a:spAutoFit/>
          </a:bodyPr>
          <a:lstStyle/>
          <a:p>
            <a:r>
              <a:rPr lang="en-GB" sz="2800" b="1" dirty="0">
                <a:solidFill>
                  <a:srgbClr val="292F53"/>
                </a:solidFill>
              </a:rPr>
              <a:t>Evolution is the change.</a:t>
            </a:r>
          </a:p>
          <a:p>
            <a:r>
              <a:rPr lang="en-GB" sz="2800" b="1" dirty="0">
                <a:solidFill>
                  <a:srgbClr val="292F53"/>
                </a:solidFill>
              </a:rPr>
              <a:t>Natural selection is the cause.</a:t>
            </a:r>
          </a:p>
          <a:p>
            <a:r>
              <a:rPr lang="en-GB" sz="2800" b="1" dirty="0">
                <a:solidFill>
                  <a:srgbClr val="292F53"/>
                </a:solidFill>
              </a:rPr>
              <a:t>Adaptations are the result.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4167"/>
          <a:stretch/>
        </p:blipFill>
        <p:spPr>
          <a:xfrm>
            <a:off x="7724353" y="4014319"/>
            <a:ext cx="4467647" cy="2843681"/>
          </a:xfrm>
          <a:prstGeom prst="rect">
            <a:avLst/>
          </a:prstGeom>
        </p:spPr>
      </p:pic>
      <p:sp>
        <p:nvSpPr>
          <p:cNvPr id="6" name="TextBox 5"/>
          <p:cNvSpPr txBox="1"/>
          <p:nvPr/>
        </p:nvSpPr>
        <p:spPr>
          <a:xfrm>
            <a:off x="11021878" y="6604730"/>
            <a:ext cx="2340244" cy="276999"/>
          </a:xfrm>
          <a:prstGeom prst="rect">
            <a:avLst/>
          </a:prstGeom>
          <a:noFill/>
        </p:spPr>
        <p:txBody>
          <a:bodyPr wrap="square" rtlCol="0">
            <a:spAutoFit/>
          </a:bodyPr>
          <a:lstStyle/>
          <a:p>
            <a:r>
              <a:rPr lang="en-GB" sz="1200" dirty="0">
                <a:solidFill>
                  <a:schemeClr val="bg1"/>
                </a:solidFill>
                <a:cs typeface="Times New Roman" panose="02020603050405020304" pitchFamily="18" charset="0"/>
              </a:rPr>
              <a:t>@Pavel Kirillov</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sp>
        <p:nvSpPr>
          <p:cNvPr id="9" name="Title 1"/>
          <p:cNvSpPr>
            <a:spLocks noGrp="1"/>
          </p:cNvSpPr>
          <p:nvPr>
            <p:ph type="title"/>
          </p:nvPr>
        </p:nvSpPr>
        <p:spPr>
          <a:xfrm>
            <a:off x="838200" y="83299"/>
            <a:ext cx="10515600" cy="1325563"/>
          </a:xfrm>
        </p:spPr>
        <p:txBody>
          <a:bodyPr/>
          <a:lstStyle/>
          <a:p>
            <a:r>
              <a:rPr lang="en-GB" b="1" dirty="0" smtClean="0">
                <a:solidFill>
                  <a:srgbClr val="1AB18D"/>
                </a:solidFill>
              </a:rPr>
              <a:t>N</a:t>
            </a:r>
            <a:r>
              <a:rPr lang="en-GB" b="1" dirty="0" smtClean="0">
                <a:solidFill>
                  <a:srgbClr val="1AB18D"/>
                </a:solidFill>
                <a:latin typeface="+mn-lt"/>
              </a:rPr>
              <a:t>atural Selection</a:t>
            </a:r>
            <a:endParaRPr lang="en-GB" b="1" dirty="0">
              <a:solidFill>
                <a:srgbClr val="292F53"/>
              </a:solidFill>
              <a:latin typeface="+mn-lt"/>
            </a:endParaRPr>
          </a:p>
        </p:txBody>
      </p:sp>
    </p:spTree>
    <p:extLst>
      <p:ext uri="{BB962C8B-B14F-4D97-AF65-F5344CB8AC3E}">
        <p14:creationId xmlns:p14="http://schemas.microsoft.com/office/powerpoint/2010/main" val="311221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0384" y="221068"/>
            <a:ext cx="2060539" cy="146962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073" r="15328" b="24362"/>
          <a:stretch/>
        </p:blipFill>
        <p:spPr>
          <a:xfrm>
            <a:off x="249836" y="2213910"/>
            <a:ext cx="5846165" cy="3635827"/>
          </a:xfrm>
          <a:prstGeom prst="rect">
            <a:avLst/>
          </a:prstGeom>
        </p:spPr>
      </p:pic>
      <p:sp>
        <p:nvSpPr>
          <p:cNvPr id="6" name="TextBox 5"/>
          <p:cNvSpPr txBox="1"/>
          <p:nvPr/>
        </p:nvSpPr>
        <p:spPr>
          <a:xfrm>
            <a:off x="264163" y="5480405"/>
            <a:ext cx="2340244" cy="276999"/>
          </a:xfrm>
          <a:prstGeom prst="rect">
            <a:avLst/>
          </a:prstGeom>
          <a:noFill/>
        </p:spPr>
        <p:txBody>
          <a:bodyPr wrap="square" rtlCol="0">
            <a:spAutoFit/>
          </a:bodyPr>
          <a:lstStyle/>
          <a:p>
            <a:r>
              <a:rPr lang="en-GB" sz="1200" dirty="0">
                <a:solidFill>
                  <a:srgbClr val="292F53"/>
                </a:solidFill>
                <a:cs typeface="Times New Roman" panose="02020603050405020304" pitchFamily="18" charset="0"/>
              </a:rPr>
              <a:t>@Christophe Brochard</a:t>
            </a:r>
            <a:endParaRPr lang="en-GB" sz="1200" dirty="0">
              <a:solidFill>
                <a:srgbClr val="292F53"/>
              </a:solidFill>
            </a:endParaRPr>
          </a:p>
        </p:txBody>
      </p:sp>
      <p:sp>
        <p:nvSpPr>
          <p:cNvPr id="7" name="TextBox 6"/>
          <p:cNvSpPr txBox="1"/>
          <p:nvPr/>
        </p:nvSpPr>
        <p:spPr>
          <a:xfrm>
            <a:off x="264165" y="1649905"/>
            <a:ext cx="3532415" cy="523220"/>
          </a:xfrm>
          <a:prstGeom prst="rect">
            <a:avLst/>
          </a:prstGeom>
          <a:noFill/>
        </p:spPr>
        <p:txBody>
          <a:bodyPr wrap="square" rtlCol="0">
            <a:spAutoFit/>
          </a:bodyPr>
          <a:lstStyle/>
          <a:p>
            <a:r>
              <a:rPr lang="en-GB" sz="2800" b="1" dirty="0">
                <a:solidFill>
                  <a:srgbClr val="292F53"/>
                </a:solidFill>
              </a:rPr>
              <a:t>Emperor Dragonfly</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632" t="9652" r="12236" b="12248"/>
          <a:stretch/>
        </p:blipFill>
        <p:spPr>
          <a:xfrm>
            <a:off x="6096000" y="2213909"/>
            <a:ext cx="5874923" cy="3635828"/>
          </a:xfrm>
          <a:prstGeom prst="rect">
            <a:avLst/>
          </a:prstGeom>
        </p:spPr>
      </p:pic>
      <p:sp>
        <p:nvSpPr>
          <p:cNvPr id="9" name="TextBox 8"/>
          <p:cNvSpPr txBox="1"/>
          <p:nvPr/>
        </p:nvSpPr>
        <p:spPr>
          <a:xfrm>
            <a:off x="6096001" y="1690689"/>
            <a:ext cx="5061857" cy="523220"/>
          </a:xfrm>
          <a:prstGeom prst="rect">
            <a:avLst/>
          </a:prstGeom>
          <a:noFill/>
        </p:spPr>
        <p:txBody>
          <a:bodyPr wrap="square" rtlCol="0">
            <a:spAutoFit/>
          </a:bodyPr>
          <a:lstStyle/>
          <a:p>
            <a:r>
              <a:rPr lang="en-GB" sz="2800" b="1" dirty="0">
                <a:solidFill>
                  <a:srgbClr val="292F53"/>
                </a:solidFill>
              </a:rPr>
              <a:t>Common Clubtail Dragonfly</a:t>
            </a:r>
          </a:p>
        </p:txBody>
      </p:sp>
      <p:sp>
        <p:nvSpPr>
          <p:cNvPr id="11" name="TextBox 10"/>
          <p:cNvSpPr txBox="1"/>
          <p:nvPr/>
        </p:nvSpPr>
        <p:spPr>
          <a:xfrm>
            <a:off x="4372633" y="6048991"/>
            <a:ext cx="3780767" cy="523220"/>
          </a:xfrm>
          <a:prstGeom prst="rect">
            <a:avLst/>
          </a:prstGeom>
          <a:noFill/>
        </p:spPr>
        <p:txBody>
          <a:bodyPr wrap="square" rtlCol="0">
            <a:spAutoFit/>
          </a:bodyPr>
          <a:lstStyle/>
          <a:p>
            <a:r>
              <a:rPr lang="en-GB" sz="2800" b="1" dirty="0">
                <a:solidFill>
                  <a:srgbClr val="292F53"/>
                </a:solidFill>
              </a:rPr>
              <a:t>How are they different?</a:t>
            </a:r>
          </a:p>
        </p:txBody>
      </p:sp>
      <p:sp>
        <p:nvSpPr>
          <p:cNvPr id="13" name="Title 1"/>
          <p:cNvSpPr>
            <a:spLocks noGrp="1"/>
          </p:cNvSpPr>
          <p:nvPr>
            <p:ph type="title"/>
          </p:nvPr>
        </p:nvSpPr>
        <p:spPr>
          <a:xfrm>
            <a:off x="642257" y="187641"/>
            <a:ext cx="10515600" cy="1325563"/>
          </a:xfrm>
        </p:spPr>
        <p:txBody>
          <a:bodyPr/>
          <a:lstStyle/>
          <a:p>
            <a:r>
              <a:rPr lang="en-GB" b="1" dirty="0" smtClean="0">
                <a:solidFill>
                  <a:srgbClr val="1AB18D"/>
                </a:solidFill>
              </a:rPr>
              <a:t>Activity 2: </a:t>
            </a:r>
            <a:r>
              <a:rPr lang="en-GB" b="1" dirty="0" smtClean="0">
                <a:solidFill>
                  <a:srgbClr val="292F53"/>
                </a:solidFill>
              </a:rPr>
              <a:t>Dragonfly Larvae</a:t>
            </a:r>
            <a:endParaRPr lang="en-GB" b="1" dirty="0">
              <a:solidFill>
                <a:srgbClr val="292F53"/>
              </a:solidFill>
            </a:endParaRPr>
          </a:p>
        </p:txBody>
      </p:sp>
    </p:spTree>
    <p:extLst>
      <p:ext uri="{BB962C8B-B14F-4D97-AF65-F5344CB8AC3E}">
        <p14:creationId xmlns:p14="http://schemas.microsoft.com/office/powerpoint/2010/main" val="92434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3129" y="240352"/>
            <a:ext cx="2060539" cy="1469621"/>
          </a:xfrm>
          <a:prstGeom prst="rect">
            <a:avLst/>
          </a:prstGeom>
        </p:spPr>
      </p:pic>
      <p:sp>
        <p:nvSpPr>
          <p:cNvPr id="11" name="TextBox 10"/>
          <p:cNvSpPr txBox="1"/>
          <p:nvPr/>
        </p:nvSpPr>
        <p:spPr>
          <a:xfrm>
            <a:off x="208334" y="1317383"/>
            <a:ext cx="3532415" cy="523220"/>
          </a:xfrm>
          <a:prstGeom prst="rect">
            <a:avLst/>
          </a:prstGeom>
          <a:noFill/>
        </p:spPr>
        <p:txBody>
          <a:bodyPr wrap="square" rtlCol="0">
            <a:spAutoFit/>
          </a:bodyPr>
          <a:lstStyle/>
          <a:p>
            <a:r>
              <a:rPr lang="en-GB" sz="2800" b="1" dirty="0">
                <a:solidFill>
                  <a:srgbClr val="292F53"/>
                </a:solidFill>
              </a:rPr>
              <a:t>Emperor Dragonfly</a:t>
            </a:r>
          </a:p>
        </p:txBody>
      </p:sp>
      <p:sp>
        <p:nvSpPr>
          <p:cNvPr id="13" name="TextBox 12"/>
          <p:cNvSpPr txBox="1"/>
          <p:nvPr/>
        </p:nvSpPr>
        <p:spPr>
          <a:xfrm>
            <a:off x="6083257" y="1331186"/>
            <a:ext cx="5061857" cy="523220"/>
          </a:xfrm>
          <a:prstGeom prst="rect">
            <a:avLst/>
          </a:prstGeom>
          <a:noFill/>
        </p:spPr>
        <p:txBody>
          <a:bodyPr wrap="square" rtlCol="0">
            <a:spAutoFit/>
          </a:bodyPr>
          <a:lstStyle/>
          <a:p>
            <a:r>
              <a:rPr lang="en-GB" sz="2800" b="1" dirty="0">
                <a:solidFill>
                  <a:srgbClr val="292F53"/>
                </a:solidFill>
              </a:rPr>
              <a:t>Common Clubtail Dragonfly</a:t>
            </a:r>
          </a:p>
        </p:txBody>
      </p:sp>
      <p:sp>
        <p:nvSpPr>
          <p:cNvPr id="3" name="Content Placeholder 2"/>
          <p:cNvSpPr>
            <a:spLocks noGrp="1"/>
          </p:cNvSpPr>
          <p:nvPr>
            <p:ph idx="1"/>
          </p:nvPr>
        </p:nvSpPr>
        <p:spPr>
          <a:xfrm>
            <a:off x="251419" y="5626347"/>
            <a:ext cx="5886864" cy="1174608"/>
          </a:xfrm>
        </p:spPr>
        <p:txBody>
          <a:bodyPr>
            <a:normAutofit/>
          </a:bodyPr>
          <a:lstStyle/>
          <a:p>
            <a:pPr>
              <a:lnSpc>
                <a:spcPct val="100000"/>
              </a:lnSpc>
            </a:pPr>
            <a:r>
              <a:rPr lang="en-GB" dirty="0" smtClean="0">
                <a:solidFill>
                  <a:srgbClr val="292F53"/>
                </a:solidFill>
              </a:rPr>
              <a:t>Smooth, streamlined body</a:t>
            </a:r>
          </a:p>
          <a:p>
            <a:pPr>
              <a:lnSpc>
                <a:spcPct val="100000"/>
              </a:lnSpc>
            </a:pPr>
            <a:r>
              <a:rPr lang="en-GB" dirty="0" smtClean="0">
                <a:solidFill>
                  <a:srgbClr val="292F53"/>
                </a:solidFill>
              </a:rPr>
              <a:t>Large eyes</a:t>
            </a:r>
            <a:endParaRPr lang="en-GB" dirty="0">
              <a:solidFill>
                <a:srgbClr val="292F53"/>
              </a:solidFill>
            </a:endParaRPr>
          </a:p>
        </p:txBody>
      </p:sp>
      <p:sp>
        <p:nvSpPr>
          <p:cNvPr id="14" name="Content Placeholder 2"/>
          <p:cNvSpPr txBox="1">
            <a:spLocks/>
          </p:cNvSpPr>
          <p:nvPr/>
        </p:nvSpPr>
        <p:spPr>
          <a:xfrm>
            <a:off x="6083255" y="5626347"/>
            <a:ext cx="4917623" cy="10439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92F53"/>
                </a:solidFill>
              </a:rPr>
              <a:t>Flat, hairy body</a:t>
            </a:r>
          </a:p>
          <a:p>
            <a:r>
              <a:rPr lang="en-GB" dirty="0" smtClean="0">
                <a:solidFill>
                  <a:srgbClr val="292F53"/>
                </a:solidFill>
              </a:rPr>
              <a:t>Smaller </a:t>
            </a:r>
            <a:r>
              <a:rPr lang="en-GB" dirty="0">
                <a:solidFill>
                  <a:srgbClr val="292F53"/>
                </a:solidFill>
              </a:rPr>
              <a:t>eyes</a:t>
            </a:r>
          </a:p>
          <a:p>
            <a:endParaRPr lang="en-GB" dirty="0"/>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4073" r="15328" b="24362"/>
          <a:stretch/>
        </p:blipFill>
        <p:spPr>
          <a:xfrm>
            <a:off x="237091" y="1840605"/>
            <a:ext cx="5846165" cy="3657599"/>
          </a:xfrm>
          <a:prstGeom prst="rect">
            <a:avLst/>
          </a:prstGeom>
        </p:spPr>
      </p:pic>
      <p:sp>
        <p:nvSpPr>
          <p:cNvPr id="16" name="TextBox 15"/>
          <p:cNvSpPr txBox="1"/>
          <p:nvPr/>
        </p:nvSpPr>
        <p:spPr>
          <a:xfrm>
            <a:off x="251419" y="5107099"/>
            <a:ext cx="2340244" cy="276999"/>
          </a:xfrm>
          <a:prstGeom prst="rect">
            <a:avLst/>
          </a:prstGeom>
          <a:noFill/>
        </p:spPr>
        <p:txBody>
          <a:bodyPr wrap="square" rtlCol="0">
            <a:spAutoFit/>
          </a:bodyPr>
          <a:lstStyle/>
          <a:p>
            <a:r>
              <a:rPr lang="en-GB" sz="1200" dirty="0">
                <a:solidFill>
                  <a:srgbClr val="292F53"/>
                </a:solidFill>
                <a:cs typeface="Times New Roman" panose="02020603050405020304" pitchFamily="18" charset="0"/>
              </a:rPr>
              <a:t>@Christophe Brochard</a:t>
            </a:r>
            <a:endParaRPr lang="en-GB" sz="1200" dirty="0">
              <a:solidFill>
                <a:srgbClr val="292F53"/>
              </a:solidFill>
            </a:endParaRP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3632" t="9652" r="12236" b="12248"/>
          <a:stretch/>
        </p:blipFill>
        <p:spPr>
          <a:xfrm>
            <a:off x="6083255" y="1840603"/>
            <a:ext cx="5906087" cy="3655115"/>
          </a:xfrm>
          <a:prstGeom prst="rect">
            <a:avLst/>
          </a:prstGeom>
        </p:spPr>
      </p:pic>
      <p:sp>
        <p:nvSpPr>
          <p:cNvPr id="20" name="Title 1"/>
          <p:cNvSpPr>
            <a:spLocks noGrp="1"/>
          </p:cNvSpPr>
          <p:nvPr>
            <p:ph type="title"/>
          </p:nvPr>
        </p:nvSpPr>
        <p:spPr>
          <a:xfrm>
            <a:off x="642257" y="187641"/>
            <a:ext cx="10515600" cy="1325563"/>
          </a:xfrm>
        </p:spPr>
        <p:txBody>
          <a:bodyPr/>
          <a:lstStyle/>
          <a:p>
            <a:r>
              <a:rPr lang="en-GB" b="1" dirty="0" smtClean="0">
                <a:solidFill>
                  <a:srgbClr val="1AB18D"/>
                </a:solidFill>
              </a:rPr>
              <a:t>Activity 2: </a:t>
            </a:r>
            <a:r>
              <a:rPr lang="en-GB" b="1" dirty="0" smtClean="0">
                <a:solidFill>
                  <a:srgbClr val="292F53"/>
                </a:solidFill>
              </a:rPr>
              <a:t>Dragonfly Larvae</a:t>
            </a:r>
            <a:endParaRPr lang="en-GB" b="1" dirty="0">
              <a:solidFill>
                <a:srgbClr val="292F53"/>
              </a:solidFill>
            </a:endParaRPr>
          </a:p>
        </p:txBody>
      </p:sp>
    </p:spTree>
    <p:extLst>
      <p:ext uri="{BB962C8B-B14F-4D97-AF65-F5344CB8AC3E}">
        <p14:creationId xmlns:p14="http://schemas.microsoft.com/office/powerpoint/2010/main" val="213564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7639" y="173423"/>
            <a:ext cx="2060539" cy="1469621"/>
          </a:xfrm>
          <a:prstGeom prst="rect">
            <a:avLst/>
          </a:prstGeom>
        </p:spPr>
      </p:pic>
      <p:sp>
        <p:nvSpPr>
          <p:cNvPr id="15" name="TextBox 14"/>
          <p:cNvSpPr txBox="1"/>
          <p:nvPr/>
        </p:nvSpPr>
        <p:spPr>
          <a:xfrm>
            <a:off x="251418" y="5585009"/>
            <a:ext cx="11706759" cy="1508105"/>
          </a:xfrm>
          <a:prstGeom prst="rect">
            <a:avLst/>
          </a:prstGeom>
          <a:noFill/>
        </p:spPr>
        <p:txBody>
          <a:bodyPr wrap="square" rtlCol="0">
            <a:spAutoFit/>
          </a:bodyPr>
          <a:lstStyle/>
          <a:p>
            <a:r>
              <a:rPr lang="en-GB" sz="2800" dirty="0">
                <a:solidFill>
                  <a:srgbClr val="292F53"/>
                </a:solidFill>
              </a:rPr>
              <a:t>These differences are adaptations to help the larvae hunt and survive in their different habitats.</a:t>
            </a:r>
          </a:p>
          <a:p>
            <a:endParaRPr lang="en-GB" dirty="0"/>
          </a:p>
          <a:p>
            <a:r>
              <a:rPr lang="en-GB" dirty="0"/>
              <a:t> </a:t>
            </a:r>
          </a:p>
        </p:txBody>
      </p:sp>
      <p:sp>
        <p:nvSpPr>
          <p:cNvPr id="16" name="TextBox 15"/>
          <p:cNvSpPr txBox="1"/>
          <p:nvPr/>
        </p:nvSpPr>
        <p:spPr>
          <a:xfrm>
            <a:off x="208334" y="1317383"/>
            <a:ext cx="3532415" cy="523220"/>
          </a:xfrm>
          <a:prstGeom prst="rect">
            <a:avLst/>
          </a:prstGeom>
          <a:noFill/>
        </p:spPr>
        <p:txBody>
          <a:bodyPr wrap="square" rtlCol="0">
            <a:spAutoFit/>
          </a:bodyPr>
          <a:lstStyle/>
          <a:p>
            <a:r>
              <a:rPr lang="en-GB" sz="2800" b="1" dirty="0">
                <a:solidFill>
                  <a:srgbClr val="292F53"/>
                </a:solidFill>
              </a:rPr>
              <a:t>Emperor Dragonfly</a:t>
            </a:r>
          </a:p>
        </p:txBody>
      </p:sp>
      <p:sp>
        <p:nvSpPr>
          <p:cNvPr id="17" name="TextBox 16"/>
          <p:cNvSpPr txBox="1"/>
          <p:nvPr/>
        </p:nvSpPr>
        <p:spPr>
          <a:xfrm>
            <a:off x="6083257" y="1331186"/>
            <a:ext cx="5061857" cy="523220"/>
          </a:xfrm>
          <a:prstGeom prst="rect">
            <a:avLst/>
          </a:prstGeom>
          <a:noFill/>
        </p:spPr>
        <p:txBody>
          <a:bodyPr wrap="square" rtlCol="0">
            <a:spAutoFit/>
          </a:bodyPr>
          <a:lstStyle/>
          <a:p>
            <a:r>
              <a:rPr lang="en-GB" sz="2800" b="1" dirty="0">
                <a:solidFill>
                  <a:srgbClr val="292F53"/>
                </a:solidFill>
              </a:rPr>
              <a:t>Common Clubtail Dragonfly</a:t>
            </a:r>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4073" r="15328" b="24362"/>
          <a:stretch/>
        </p:blipFill>
        <p:spPr>
          <a:xfrm>
            <a:off x="237091" y="1840605"/>
            <a:ext cx="5846165" cy="3657599"/>
          </a:xfrm>
          <a:prstGeom prst="rect">
            <a:avLst/>
          </a:prstGeom>
        </p:spPr>
      </p:pic>
      <p:sp>
        <p:nvSpPr>
          <p:cNvPr id="19" name="TextBox 18"/>
          <p:cNvSpPr txBox="1"/>
          <p:nvPr/>
        </p:nvSpPr>
        <p:spPr>
          <a:xfrm>
            <a:off x="251419" y="5107099"/>
            <a:ext cx="2340244" cy="276999"/>
          </a:xfrm>
          <a:prstGeom prst="rect">
            <a:avLst/>
          </a:prstGeom>
          <a:noFill/>
        </p:spPr>
        <p:txBody>
          <a:bodyPr wrap="square" rtlCol="0">
            <a:spAutoFit/>
          </a:bodyPr>
          <a:lstStyle/>
          <a:p>
            <a:r>
              <a:rPr lang="en-GB" sz="1200" dirty="0">
                <a:solidFill>
                  <a:srgbClr val="292F53"/>
                </a:solidFill>
                <a:cs typeface="Times New Roman" panose="02020603050405020304" pitchFamily="18" charset="0"/>
              </a:rPr>
              <a:t>@Christophe Brochard</a:t>
            </a:r>
            <a:endParaRPr lang="en-GB" sz="1200" dirty="0">
              <a:solidFill>
                <a:srgbClr val="292F53"/>
              </a:solidFill>
            </a:endParaRPr>
          </a:p>
        </p:txBody>
      </p:sp>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3632" t="9652" r="12236" b="12248"/>
          <a:stretch/>
        </p:blipFill>
        <p:spPr>
          <a:xfrm>
            <a:off x="6083255" y="1840603"/>
            <a:ext cx="5874923" cy="3635828"/>
          </a:xfrm>
          <a:prstGeom prst="rect">
            <a:avLst/>
          </a:prstGeom>
        </p:spPr>
      </p:pic>
      <p:sp>
        <p:nvSpPr>
          <p:cNvPr id="11" name="Title 1"/>
          <p:cNvSpPr>
            <a:spLocks noGrp="1"/>
          </p:cNvSpPr>
          <p:nvPr>
            <p:ph type="title"/>
          </p:nvPr>
        </p:nvSpPr>
        <p:spPr>
          <a:xfrm>
            <a:off x="642257" y="187641"/>
            <a:ext cx="10515600" cy="1325563"/>
          </a:xfrm>
        </p:spPr>
        <p:txBody>
          <a:bodyPr/>
          <a:lstStyle/>
          <a:p>
            <a:r>
              <a:rPr lang="en-GB" b="1" dirty="0" smtClean="0">
                <a:solidFill>
                  <a:srgbClr val="1AB18D"/>
                </a:solidFill>
              </a:rPr>
              <a:t>Activity 2: </a:t>
            </a:r>
            <a:r>
              <a:rPr lang="en-GB" b="1" dirty="0" smtClean="0">
                <a:solidFill>
                  <a:srgbClr val="292F53"/>
                </a:solidFill>
              </a:rPr>
              <a:t>Dragonfly Larvae</a:t>
            </a:r>
            <a:endParaRPr lang="en-GB" b="1" dirty="0">
              <a:solidFill>
                <a:srgbClr val="292F53"/>
              </a:solidFill>
            </a:endParaRPr>
          </a:p>
        </p:txBody>
      </p:sp>
    </p:spTree>
    <p:extLst>
      <p:ext uri="{BB962C8B-B14F-4D97-AF65-F5344CB8AC3E}">
        <p14:creationId xmlns:p14="http://schemas.microsoft.com/office/powerpoint/2010/main" val="5705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9965" y="1559861"/>
            <a:ext cx="8406563" cy="954107"/>
          </a:xfrm>
          <a:prstGeom prst="rect">
            <a:avLst/>
          </a:prstGeom>
          <a:noFill/>
        </p:spPr>
        <p:txBody>
          <a:bodyPr wrap="square" rtlCol="0">
            <a:spAutoFit/>
          </a:bodyPr>
          <a:lstStyle/>
          <a:p>
            <a:r>
              <a:rPr lang="en-GB" sz="2800" b="1" dirty="0">
                <a:solidFill>
                  <a:srgbClr val="292F53"/>
                </a:solidFill>
                <a:latin typeface="Calibri" panose="020F0502020204030204" pitchFamily="34" charset="0"/>
                <a:cs typeface="Calibri" panose="020F0502020204030204" pitchFamily="34" charset="0"/>
              </a:rPr>
              <a:t>Emperor Dragonfly </a:t>
            </a:r>
          </a:p>
          <a:p>
            <a:r>
              <a:rPr lang="en-GB" sz="2800" dirty="0">
                <a:solidFill>
                  <a:srgbClr val="0F1949"/>
                </a:solidFill>
                <a:latin typeface="Calibri" panose="020F0502020204030204" pitchFamily="34" charset="0"/>
                <a:cs typeface="Calibri" panose="020F0502020204030204" pitchFamily="34" charset="0"/>
              </a:rPr>
              <a:t>Live in ponds and lakes with lots of vegetation.</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1756"/>
          <a:stretch/>
        </p:blipFill>
        <p:spPr>
          <a:xfrm>
            <a:off x="5669280" y="2700219"/>
            <a:ext cx="6522720" cy="4157784"/>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6800" t="9151" r="4943" b="6144"/>
          <a:stretch/>
        </p:blipFill>
        <p:spPr>
          <a:xfrm>
            <a:off x="0" y="2700218"/>
            <a:ext cx="5669279" cy="4157782"/>
          </a:xfrm>
          <a:prstGeom prst="rect">
            <a:avLst/>
          </a:prstGeom>
        </p:spPr>
      </p:pic>
      <p:sp>
        <p:nvSpPr>
          <p:cNvPr id="6" name="TextBox 5"/>
          <p:cNvSpPr txBox="1"/>
          <p:nvPr/>
        </p:nvSpPr>
        <p:spPr>
          <a:xfrm>
            <a:off x="-61608" y="6556555"/>
            <a:ext cx="2340244" cy="276999"/>
          </a:xfrm>
          <a:prstGeom prst="rect">
            <a:avLst/>
          </a:prstGeom>
          <a:noFill/>
        </p:spPr>
        <p:txBody>
          <a:bodyPr wrap="square" rtlCol="0">
            <a:spAutoFit/>
          </a:bodyPr>
          <a:lstStyle/>
          <a:p>
            <a:r>
              <a:rPr lang="en-GB" sz="1200" dirty="0">
                <a:solidFill>
                  <a:schemeClr val="bg1"/>
                </a:solidFill>
                <a:cs typeface="Times New Roman" panose="02020603050405020304" pitchFamily="18" charset="0"/>
              </a:rPr>
              <a:t>©Gareth Tonks</a:t>
            </a:r>
            <a:endParaRPr lang="en-GB" sz="1200" dirty="0">
              <a:solidFill>
                <a:schemeClr val="bg1"/>
              </a:solidFil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9518" y="435806"/>
            <a:ext cx="1873146" cy="990223"/>
          </a:xfrm>
          <a:prstGeom prst="rect">
            <a:avLst/>
          </a:prstGeom>
        </p:spPr>
      </p:pic>
      <p:sp>
        <p:nvSpPr>
          <p:cNvPr id="12" name="Title 1"/>
          <p:cNvSpPr>
            <a:spLocks noGrp="1"/>
          </p:cNvSpPr>
          <p:nvPr>
            <p:ph type="title"/>
          </p:nvPr>
        </p:nvSpPr>
        <p:spPr>
          <a:xfrm>
            <a:off x="642257" y="187641"/>
            <a:ext cx="10515600" cy="1325563"/>
          </a:xfrm>
        </p:spPr>
        <p:txBody>
          <a:bodyPr/>
          <a:lstStyle/>
          <a:p>
            <a:r>
              <a:rPr lang="en-GB" b="1" dirty="0" smtClean="0">
                <a:solidFill>
                  <a:srgbClr val="1AB18D"/>
                </a:solidFill>
              </a:rPr>
              <a:t>Activity 2: </a:t>
            </a:r>
            <a:r>
              <a:rPr lang="en-GB" b="1" dirty="0" smtClean="0">
                <a:solidFill>
                  <a:srgbClr val="292F53"/>
                </a:solidFill>
              </a:rPr>
              <a:t>Dragonfly Larvae</a:t>
            </a:r>
            <a:endParaRPr lang="en-GB" b="1" dirty="0">
              <a:solidFill>
                <a:srgbClr val="292F53"/>
              </a:solidFill>
            </a:endParaRPr>
          </a:p>
        </p:txBody>
      </p:sp>
    </p:spTree>
    <p:extLst>
      <p:ext uri="{BB962C8B-B14F-4D97-AF65-F5344CB8AC3E}">
        <p14:creationId xmlns:p14="http://schemas.microsoft.com/office/powerpoint/2010/main" val="339201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073" r="18688" b="24362"/>
          <a:stretch/>
        </p:blipFill>
        <p:spPr>
          <a:xfrm>
            <a:off x="5992917" y="2810889"/>
            <a:ext cx="6199084" cy="4047112"/>
          </a:xfrm>
          <a:prstGeom prst="rect">
            <a:avLst/>
          </a:prstGeom>
        </p:spPr>
      </p:pic>
      <p:sp>
        <p:nvSpPr>
          <p:cNvPr id="10" name="TextBox 9"/>
          <p:cNvSpPr txBox="1"/>
          <p:nvPr/>
        </p:nvSpPr>
        <p:spPr>
          <a:xfrm>
            <a:off x="217716" y="6362254"/>
            <a:ext cx="2340244" cy="276999"/>
          </a:xfrm>
          <a:prstGeom prst="rect">
            <a:avLst/>
          </a:prstGeom>
          <a:noFill/>
        </p:spPr>
        <p:txBody>
          <a:bodyPr wrap="square" rtlCol="0">
            <a:spAutoFit/>
          </a:bodyPr>
          <a:lstStyle/>
          <a:p>
            <a:r>
              <a:rPr lang="en-GB" sz="1200" dirty="0">
                <a:solidFill>
                  <a:srgbClr val="253059"/>
                </a:solidFill>
                <a:cs typeface="Times New Roman" panose="02020603050405020304" pitchFamily="18" charset="0"/>
              </a:rPr>
              <a:t>©Christophe Brochard</a:t>
            </a:r>
            <a:endParaRPr lang="en-GB" sz="1200" dirty="0">
              <a:solidFill>
                <a:srgbClr val="253059"/>
              </a:solidFill>
            </a:endParaRPr>
          </a:p>
        </p:txBody>
      </p:sp>
      <p:sp>
        <p:nvSpPr>
          <p:cNvPr id="11" name="TextBox 10"/>
          <p:cNvSpPr txBox="1"/>
          <p:nvPr/>
        </p:nvSpPr>
        <p:spPr>
          <a:xfrm>
            <a:off x="685801" y="1508397"/>
            <a:ext cx="11160251" cy="1384995"/>
          </a:xfrm>
          <a:prstGeom prst="rect">
            <a:avLst/>
          </a:prstGeom>
          <a:noFill/>
        </p:spPr>
        <p:txBody>
          <a:bodyPr wrap="square" rtlCol="0">
            <a:spAutoFit/>
          </a:bodyPr>
          <a:lstStyle/>
          <a:p>
            <a:r>
              <a:rPr lang="en-GB" sz="2800" b="1" dirty="0">
                <a:solidFill>
                  <a:srgbClr val="292F53"/>
                </a:solidFill>
              </a:rPr>
              <a:t>Emperor Dragonfly </a:t>
            </a:r>
            <a:r>
              <a:rPr lang="en-GB" sz="2800" dirty="0">
                <a:solidFill>
                  <a:srgbClr val="292F53"/>
                </a:solidFill>
              </a:rPr>
              <a:t>larvae live in ponds and lakes with lots of vegetation.</a:t>
            </a:r>
          </a:p>
          <a:p>
            <a:endParaRPr lang="en-GB" sz="2800" dirty="0">
              <a:solidFill>
                <a:srgbClr val="292F53"/>
              </a:solidFill>
            </a:endParaRPr>
          </a:p>
          <a:p>
            <a:r>
              <a:rPr lang="en-GB" sz="2800" b="1" dirty="0">
                <a:solidFill>
                  <a:srgbClr val="292F53"/>
                </a:solidFill>
              </a:rPr>
              <a:t>They hunt down their prey.</a:t>
            </a:r>
          </a:p>
        </p:txBody>
      </p:sp>
      <p:sp>
        <p:nvSpPr>
          <p:cNvPr id="15" name="TextBox 14"/>
          <p:cNvSpPr txBox="1"/>
          <p:nvPr/>
        </p:nvSpPr>
        <p:spPr>
          <a:xfrm>
            <a:off x="626003" y="3438377"/>
            <a:ext cx="5143500" cy="3108543"/>
          </a:xfrm>
          <a:prstGeom prst="rect">
            <a:avLst/>
          </a:prstGeom>
          <a:noFill/>
        </p:spPr>
        <p:txBody>
          <a:bodyPr wrap="square" rtlCol="0">
            <a:spAutoFit/>
          </a:bodyPr>
          <a:lstStyle/>
          <a:p>
            <a:r>
              <a:rPr lang="en-GB" sz="2800" b="1" dirty="0">
                <a:solidFill>
                  <a:srgbClr val="292F53"/>
                </a:solidFill>
              </a:rPr>
              <a:t>Streamlined and smooth</a:t>
            </a:r>
            <a:r>
              <a:rPr lang="en-GB" sz="2800" dirty="0">
                <a:solidFill>
                  <a:srgbClr val="292F53"/>
                </a:solidFill>
              </a:rPr>
              <a:t> to move </a:t>
            </a:r>
          </a:p>
          <a:p>
            <a:r>
              <a:rPr lang="en-GB" sz="2800" dirty="0" smtClean="0">
                <a:solidFill>
                  <a:srgbClr val="292F53"/>
                </a:solidFill>
              </a:rPr>
              <a:t>through </a:t>
            </a:r>
            <a:r>
              <a:rPr lang="en-GB" sz="2800" dirty="0">
                <a:solidFill>
                  <a:srgbClr val="292F53"/>
                </a:solidFill>
              </a:rPr>
              <a:t>vegetation.</a:t>
            </a:r>
          </a:p>
          <a:p>
            <a:endParaRPr lang="en-GB" sz="2800" dirty="0">
              <a:solidFill>
                <a:srgbClr val="292F53"/>
              </a:solidFill>
            </a:endParaRPr>
          </a:p>
          <a:p>
            <a:r>
              <a:rPr lang="en-GB" sz="2800" b="1" dirty="0">
                <a:solidFill>
                  <a:srgbClr val="292F53"/>
                </a:solidFill>
              </a:rPr>
              <a:t>Large eyes </a:t>
            </a:r>
            <a:r>
              <a:rPr lang="en-GB" sz="2800" dirty="0">
                <a:solidFill>
                  <a:srgbClr val="292F53"/>
                </a:solidFill>
              </a:rPr>
              <a:t>for spotting prey.</a:t>
            </a:r>
          </a:p>
          <a:p>
            <a:endParaRPr lang="en-GB" sz="2800" dirty="0"/>
          </a:p>
          <a:p>
            <a:endParaRPr lang="en-GB" sz="2800" dirty="0"/>
          </a:p>
          <a:p>
            <a:endParaRPr lang="en-GB" sz="28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9518" y="435806"/>
            <a:ext cx="1873146" cy="990223"/>
          </a:xfrm>
          <a:prstGeom prst="rect">
            <a:avLst/>
          </a:prstGeom>
        </p:spPr>
      </p:pic>
      <p:sp>
        <p:nvSpPr>
          <p:cNvPr id="13" name="Title 1"/>
          <p:cNvSpPr>
            <a:spLocks noGrp="1"/>
          </p:cNvSpPr>
          <p:nvPr>
            <p:ph type="title"/>
          </p:nvPr>
        </p:nvSpPr>
        <p:spPr>
          <a:xfrm>
            <a:off x="642257" y="187641"/>
            <a:ext cx="10515600" cy="1325563"/>
          </a:xfrm>
        </p:spPr>
        <p:txBody>
          <a:bodyPr/>
          <a:lstStyle/>
          <a:p>
            <a:r>
              <a:rPr lang="en-GB" b="1" dirty="0" smtClean="0">
                <a:solidFill>
                  <a:srgbClr val="1AB18D"/>
                </a:solidFill>
              </a:rPr>
              <a:t>Activity 2: </a:t>
            </a:r>
            <a:r>
              <a:rPr lang="en-GB" b="1" dirty="0" smtClean="0">
                <a:solidFill>
                  <a:srgbClr val="292F53"/>
                </a:solidFill>
              </a:rPr>
              <a:t>Dragonfly Larvae</a:t>
            </a:r>
            <a:endParaRPr lang="en-GB" b="1" dirty="0">
              <a:solidFill>
                <a:srgbClr val="292F53"/>
              </a:solidFill>
            </a:endParaRPr>
          </a:p>
        </p:txBody>
      </p:sp>
    </p:spTree>
    <p:extLst>
      <p:ext uri="{BB962C8B-B14F-4D97-AF65-F5344CB8AC3E}">
        <p14:creationId xmlns:p14="http://schemas.microsoft.com/office/powerpoint/2010/main" val="47057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945" y="1472333"/>
            <a:ext cx="10515600" cy="4351339"/>
          </a:xfrm>
        </p:spPr>
        <p:txBody>
          <a:bodyPr>
            <a:normAutofit lnSpcReduction="10000"/>
          </a:bodyPr>
          <a:lstStyle/>
          <a:p>
            <a:pPr marL="0" indent="0">
              <a:buNone/>
            </a:pPr>
            <a:r>
              <a:rPr lang="en-GB" sz="3300" b="1" dirty="0">
                <a:solidFill>
                  <a:srgbClr val="13B28F"/>
                </a:solidFill>
              </a:rPr>
              <a:t>What else can the BDS offer staff and students?</a:t>
            </a:r>
          </a:p>
          <a:p>
            <a:pPr marL="0" indent="0">
              <a:buNone/>
            </a:pPr>
            <a:endParaRPr lang="en-GB" sz="3300" b="1" dirty="0">
              <a:solidFill>
                <a:srgbClr val="1AB18D"/>
              </a:solidFill>
            </a:endParaRPr>
          </a:p>
          <a:p>
            <a:pPr>
              <a:buBlip>
                <a:blip r:embed="rId2"/>
              </a:buBlip>
            </a:pPr>
            <a:r>
              <a:rPr lang="en-GB" sz="2600" dirty="0" smtClean="0">
                <a:solidFill>
                  <a:srgbClr val="253059"/>
                </a:solidFill>
              </a:rPr>
              <a:t> Further </a:t>
            </a:r>
            <a:r>
              <a:rPr lang="en-GB" sz="2600" dirty="0">
                <a:solidFill>
                  <a:srgbClr val="253059"/>
                </a:solidFill>
              </a:rPr>
              <a:t>information on Dragonflies and their wetland habitats</a:t>
            </a:r>
          </a:p>
          <a:p>
            <a:pPr marL="0" indent="0">
              <a:buNone/>
            </a:pPr>
            <a:endParaRPr lang="en-GB" sz="2600" dirty="0">
              <a:solidFill>
                <a:srgbClr val="292F53"/>
              </a:solidFill>
            </a:endParaRPr>
          </a:p>
          <a:p>
            <a:pPr>
              <a:buBlip>
                <a:blip r:embed="rId2"/>
              </a:buBlip>
            </a:pPr>
            <a:r>
              <a:rPr lang="en-GB" sz="2600" dirty="0" smtClean="0">
                <a:solidFill>
                  <a:srgbClr val="292F53"/>
                </a:solidFill>
              </a:rPr>
              <a:t> Downloadable </a:t>
            </a:r>
            <a:r>
              <a:rPr lang="en-GB" sz="2600" dirty="0">
                <a:solidFill>
                  <a:srgbClr val="292F53"/>
                </a:solidFill>
              </a:rPr>
              <a:t>resources and handouts</a:t>
            </a:r>
          </a:p>
          <a:p>
            <a:pPr marL="0" indent="0">
              <a:buNone/>
            </a:pPr>
            <a:endParaRPr lang="en-GB" sz="2600" dirty="0">
              <a:solidFill>
                <a:srgbClr val="292F53"/>
              </a:solidFill>
            </a:endParaRPr>
          </a:p>
          <a:p>
            <a:pPr>
              <a:buBlip>
                <a:blip r:embed="rId2"/>
              </a:buBlip>
            </a:pPr>
            <a:r>
              <a:rPr lang="en-GB" sz="2600" dirty="0" smtClean="0">
                <a:solidFill>
                  <a:srgbClr val="292F53"/>
                </a:solidFill>
              </a:rPr>
              <a:t> Free </a:t>
            </a:r>
            <a:r>
              <a:rPr lang="en-GB" sz="2600" dirty="0">
                <a:solidFill>
                  <a:srgbClr val="292F53"/>
                </a:solidFill>
              </a:rPr>
              <a:t>leaflets on UK Dragonfly identification </a:t>
            </a:r>
            <a:r>
              <a:rPr lang="en-GB" sz="2600" dirty="0" smtClean="0">
                <a:solidFill>
                  <a:srgbClr val="292F53"/>
                </a:solidFill>
              </a:rPr>
              <a:t>to </a:t>
            </a:r>
            <a:r>
              <a:rPr lang="en-GB" sz="2600" dirty="0">
                <a:solidFill>
                  <a:srgbClr val="292F53"/>
                </a:solidFill>
              </a:rPr>
              <a:t>order</a:t>
            </a:r>
          </a:p>
          <a:p>
            <a:pPr marL="0" indent="0">
              <a:buNone/>
            </a:pPr>
            <a:endParaRPr lang="en-GB" sz="2600" dirty="0">
              <a:solidFill>
                <a:srgbClr val="292F53"/>
              </a:solidFill>
            </a:endParaRPr>
          </a:p>
          <a:p>
            <a:pPr>
              <a:buBlip>
                <a:blip r:embed="rId2"/>
              </a:buBlip>
            </a:pPr>
            <a:r>
              <a:rPr lang="en-GB" sz="2600" dirty="0" smtClean="0">
                <a:solidFill>
                  <a:srgbClr val="292F53"/>
                </a:solidFill>
              </a:rPr>
              <a:t> Advice </a:t>
            </a:r>
            <a:r>
              <a:rPr lang="en-GB" sz="2600" dirty="0">
                <a:solidFill>
                  <a:srgbClr val="292F53"/>
                </a:solidFill>
              </a:rPr>
              <a:t>and guidance regarding local Dragonfly sites</a:t>
            </a:r>
            <a:r>
              <a:rPr lang="en-GB" sz="2600" dirty="0" smtClean="0">
                <a:solidFill>
                  <a:srgbClr val="292F53"/>
                </a:solidFill>
              </a:rPr>
              <a:t>.</a:t>
            </a:r>
          </a:p>
          <a:p>
            <a:pPr marL="0" indent="0">
              <a:buNone/>
            </a:pPr>
            <a:endParaRPr lang="en-GB" sz="2600" dirty="0">
              <a:solidFill>
                <a:srgbClr val="292F53"/>
              </a:solidFill>
              <a:latin typeface="+mj-lt"/>
            </a:endParaRPr>
          </a:p>
          <a:p>
            <a:pPr marL="0" indent="0">
              <a:buNone/>
            </a:pPr>
            <a:endParaRPr lang="en-GB" dirty="0" smtClean="0"/>
          </a:p>
        </p:txBody>
      </p:sp>
      <p:sp>
        <p:nvSpPr>
          <p:cNvPr id="4" name="Title 1"/>
          <p:cNvSpPr>
            <a:spLocks noGrp="1"/>
          </p:cNvSpPr>
          <p:nvPr>
            <p:ph type="title"/>
          </p:nvPr>
        </p:nvSpPr>
        <p:spPr>
          <a:xfrm>
            <a:off x="744683" y="219653"/>
            <a:ext cx="10515600" cy="1325563"/>
          </a:xfrm>
        </p:spPr>
        <p:txBody>
          <a:bodyPr>
            <a:normAutofit/>
          </a:bodyPr>
          <a:lstStyle/>
          <a:p>
            <a:r>
              <a:rPr lang="en-GB" sz="3200" b="1" dirty="0">
                <a:solidFill>
                  <a:srgbClr val="15B48D"/>
                </a:solidFill>
                <a:latin typeface="+mn-lt"/>
              </a:rPr>
              <a:t>British Dragonfly Society </a:t>
            </a:r>
            <a:r>
              <a:rPr lang="en-GB" sz="3200" b="1" dirty="0" smtClean="0">
                <a:solidFill>
                  <a:srgbClr val="15B48D"/>
                </a:solidFill>
                <a:latin typeface="+mn-lt"/>
              </a:rPr>
              <a:t>Background </a:t>
            </a:r>
            <a:r>
              <a:rPr lang="en-GB" sz="3200" b="1" dirty="0">
                <a:solidFill>
                  <a:srgbClr val="15B48D"/>
                </a:solidFill>
              </a:rPr>
              <a:t>I</a:t>
            </a:r>
            <a:r>
              <a:rPr lang="en-GB" sz="3200" b="1" dirty="0" smtClean="0">
                <a:solidFill>
                  <a:srgbClr val="15B48D"/>
                </a:solidFill>
                <a:latin typeface="+mn-lt"/>
              </a:rPr>
              <a:t>nformation</a:t>
            </a:r>
            <a:endParaRPr lang="en-GB" sz="3200" b="1" dirty="0">
              <a:solidFill>
                <a:srgbClr val="15B48D"/>
              </a:solidFill>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sp>
        <p:nvSpPr>
          <p:cNvPr id="5" name="TextBox 4"/>
          <p:cNvSpPr txBox="1"/>
          <p:nvPr/>
        </p:nvSpPr>
        <p:spPr>
          <a:xfrm>
            <a:off x="2448790" y="5958754"/>
            <a:ext cx="7723911" cy="369332"/>
          </a:xfrm>
          <a:prstGeom prst="rect">
            <a:avLst/>
          </a:prstGeom>
          <a:noFill/>
        </p:spPr>
        <p:txBody>
          <a:bodyPr wrap="square" rtlCol="0">
            <a:spAutoFit/>
          </a:bodyPr>
          <a:lstStyle/>
          <a:p>
            <a:r>
              <a:rPr lang="en-GB" b="1" dirty="0">
                <a:solidFill>
                  <a:srgbClr val="292F53"/>
                </a:solidFill>
              </a:rPr>
              <a:t>For more information, and to get in touch, visit: </a:t>
            </a:r>
            <a:r>
              <a:rPr lang="en-GB" b="1" dirty="0">
                <a:solidFill>
                  <a:srgbClr val="292F53"/>
                </a:solidFill>
                <a:hlinkClick r:id="rId4"/>
              </a:rPr>
              <a:t>www.british-dragonflies.org.uk</a:t>
            </a:r>
            <a:endParaRPr lang="en-GB" b="1" dirty="0">
              <a:solidFill>
                <a:srgbClr val="292F53"/>
              </a:solidFill>
            </a:endParaRPr>
          </a:p>
        </p:txBody>
      </p:sp>
    </p:spTree>
    <p:extLst>
      <p:ext uri="{BB962C8B-B14F-4D97-AF65-F5344CB8AC3E}">
        <p14:creationId xmlns:p14="http://schemas.microsoft.com/office/powerpoint/2010/main" val="401453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0487" y="1624932"/>
            <a:ext cx="10221687" cy="523220"/>
          </a:xfrm>
          <a:prstGeom prst="rect">
            <a:avLst/>
          </a:prstGeom>
          <a:noFill/>
        </p:spPr>
        <p:txBody>
          <a:bodyPr wrap="square" rtlCol="0">
            <a:spAutoFit/>
          </a:bodyPr>
          <a:lstStyle/>
          <a:p>
            <a:r>
              <a:rPr lang="en-GB" sz="2800" b="1" dirty="0">
                <a:solidFill>
                  <a:srgbClr val="292F53"/>
                </a:solidFill>
              </a:rPr>
              <a:t>Common Clubtail Dragonfly </a:t>
            </a:r>
            <a:r>
              <a:rPr lang="en-GB" sz="2800" dirty="0" smtClean="0">
                <a:solidFill>
                  <a:srgbClr val="292F53"/>
                </a:solidFill>
              </a:rPr>
              <a:t>live along rivers</a:t>
            </a:r>
            <a:r>
              <a:rPr lang="en-GB" sz="2800" dirty="0">
                <a:solidFill>
                  <a:srgbClr val="292F53"/>
                </a:solidFill>
              </a:rPr>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1723" y="2384482"/>
            <a:ext cx="6710279" cy="4473519"/>
          </a:xfrm>
          <a:prstGeom prst="rect">
            <a:avLst/>
          </a:prstGeom>
        </p:spPr>
      </p:pic>
      <p:sp>
        <p:nvSpPr>
          <p:cNvPr id="15" name="TextBox 14"/>
          <p:cNvSpPr txBox="1"/>
          <p:nvPr/>
        </p:nvSpPr>
        <p:spPr>
          <a:xfrm>
            <a:off x="5614417" y="6481856"/>
            <a:ext cx="2340244" cy="276999"/>
          </a:xfrm>
          <a:prstGeom prst="rect">
            <a:avLst/>
          </a:prstGeom>
          <a:noFill/>
        </p:spPr>
        <p:txBody>
          <a:bodyPr wrap="square" rtlCol="0">
            <a:spAutoFit/>
          </a:bodyPr>
          <a:lstStyle/>
          <a:p>
            <a:r>
              <a:rPr lang="en-GB" sz="1200" dirty="0">
                <a:solidFill>
                  <a:srgbClr val="FFFFFF"/>
                </a:solidFill>
                <a:cs typeface="Times New Roman" panose="02020603050405020304" pitchFamily="18" charset="0"/>
              </a:rPr>
              <a:t>©Dan Ashman</a:t>
            </a:r>
            <a:endParaRPr lang="en-GB" sz="1200" dirty="0">
              <a:solidFill>
                <a:srgbClr val="FFFFFF"/>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6091" t="20132" r="5761" b="11111"/>
          <a:stretch/>
        </p:blipFill>
        <p:spPr>
          <a:xfrm>
            <a:off x="0" y="2384482"/>
            <a:ext cx="5614416" cy="4473519"/>
          </a:xfrm>
          <a:prstGeom prst="rect">
            <a:avLst/>
          </a:prstGeom>
        </p:spPr>
      </p:pic>
      <p:sp>
        <p:nvSpPr>
          <p:cNvPr id="8" name="TextBox 7"/>
          <p:cNvSpPr txBox="1"/>
          <p:nvPr/>
        </p:nvSpPr>
        <p:spPr>
          <a:xfrm>
            <a:off x="1" y="6481856"/>
            <a:ext cx="2340244" cy="276999"/>
          </a:xfrm>
          <a:prstGeom prst="rect">
            <a:avLst/>
          </a:prstGeom>
          <a:noFill/>
        </p:spPr>
        <p:txBody>
          <a:bodyPr wrap="square" rtlCol="0">
            <a:spAutoFit/>
          </a:bodyPr>
          <a:lstStyle/>
          <a:p>
            <a:r>
              <a:rPr lang="en-GB" sz="1200" dirty="0">
                <a:solidFill>
                  <a:srgbClr val="FFFFFF"/>
                </a:solidFill>
                <a:cs typeface="Times New Roman" panose="02020603050405020304" pitchFamily="18" charset="0"/>
              </a:rPr>
              <a:t>©Gareth Tonks</a:t>
            </a:r>
            <a:endParaRPr lang="en-GB" sz="1200" dirty="0">
              <a:solidFill>
                <a:srgbClr val="FFFFFF"/>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1544" y="348027"/>
            <a:ext cx="1873146" cy="990223"/>
          </a:xfrm>
          <a:prstGeom prst="rect">
            <a:avLst/>
          </a:prstGeom>
        </p:spPr>
      </p:pic>
      <p:sp>
        <p:nvSpPr>
          <p:cNvPr id="12" name="Title 1"/>
          <p:cNvSpPr>
            <a:spLocks noGrp="1"/>
          </p:cNvSpPr>
          <p:nvPr>
            <p:ph type="title"/>
          </p:nvPr>
        </p:nvSpPr>
        <p:spPr>
          <a:xfrm>
            <a:off x="642257" y="187641"/>
            <a:ext cx="10515600" cy="1325563"/>
          </a:xfrm>
        </p:spPr>
        <p:txBody>
          <a:bodyPr/>
          <a:lstStyle/>
          <a:p>
            <a:r>
              <a:rPr lang="en-GB" b="1" dirty="0" smtClean="0">
                <a:solidFill>
                  <a:srgbClr val="1AB18D"/>
                </a:solidFill>
              </a:rPr>
              <a:t>Activity 2: </a:t>
            </a:r>
            <a:r>
              <a:rPr lang="en-GB" b="1" dirty="0" smtClean="0">
                <a:solidFill>
                  <a:srgbClr val="292F53"/>
                </a:solidFill>
              </a:rPr>
              <a:t>Dragonfly Larvae</a:t>
            </a:r>
            <a:endParaRPr lang="en-GB" b="1" dirty="0">
              <a:solidFill>
                <a:srgbClr val="292F53"/>
              </a:solidFill>
            </a:endParaRPr>
          </a:p>
        </p:txBody>
      </p:sp>
    </p:spTree>
    <p:extLst>
      <p:ext uri="{BB962C8B-B14F-4D97-AF65-F5344CB8AC3E}">
        <p14:creationId xmlns:p14="http://schemas.microsoft.com/office/powerpoint/2010/main" val="209221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632" t="19872" r="15829" b="12180"/>
          <a:stretch/>
        </p:blipFill>
        <p:spPr>
          <a:xfrm>
            <a:off x="5486400" y="3086402"/>
            <a:ext cx="6705600" cy="3771599"/>
          </a:xfrm>
          <a:prstGeom prst="rect">
            <a:avLst/>
          </a:prstGeom>
        </p:spPr>
      </p:pic>
      <p:sp>
        <p:nvSpPr>
          <p:cNvPr id="10" name="TextBox 9"/>
          <p:cNvSpPr txBox="1"/>
          <p:nvPr/>
        </p:nvSpPr>
        <p:spPr>
          <a:xfrm>
            <a:off x="10481591" y="6497813"/>
            <a:ext cx="2340244" cy="276999"/>
          </a:xfrm>
          <a:prstGeom prst="rect">
            <a:avLst/>
          </a:prstGeom>
          <a:noFill/>
        </p:spPr>
        <p:txBody>
          <a:bodyPr wrap="square" rtlCol="0">
            <a:spAutoFit/>
          </a:bodyPr>
          <a:lstStyle/>
          <a:p>
            <a:r>
              <a:rPr lang="en-GB" sz="1200" dirty="0">
                <a:solidFill>
                  <a:srgbClr val="FFFFFF"/>
                </a:solidFill>
                <a:cs typeface="Times New Roman" panose="02020603050405020304" pitchFamily="18" charset="0"/>
              </a:rPr>
              <a:t>©Christophe Brochard</a:t>
            </a:r>
            <a:endParaRPr lang="en-GB" sz="1200" dirty="0">
              <a:solidFill>
                <a:srgbClr val="FFFFFF"/>
              </a:solidFill>
            </a:endParaRPr>
          </a:p>
        </p:txBody>
      </p:sp>
      <p:sp>
        <p:nvSpPr>
          <p:cNvPr id="15" name="TextBox 14"/>
          <p:cNvSpPr txBox="1"/>
          <p:nvPr/>
        </p:nvSpPr>
        <p:spPr>
          <a:xfrm>
            <a:off x="773952" y="2954695"/>
            <a:ext cx="4648200" cy="4401205"/>
          </a:xfrm>
          <a:prstGeom prst="rect">
            <a:avLst/>
          </a:prstGeom>
          <a:noFill/>
        </p:spPr>
        <p:txBody>
          <a:bodyPr wrap="square" rtlCol="0">
            <a:spAutoFit/>
          </a:bodyPr>
          <a:lstStyle/>
          <a:p>
            <a:endParaRPr lang="en-GB" sz="2800" dirty="0"/>
          </a:p>
          <a:p>
            <a:r>
              <a:rPr lang="en-GB" sz="2800" b="1" dirty="0">
                <a:solidFill>
                  <a:srgbClr val="292F53"/>
                </a:solidFill>
              </a:rPr>
              <a:t>Flat body </a:t>
            </a:r>
            <a:r>
              <a:rPr lang="en-GB" sz="2800" dirty="0">
                <a:solidFill>
                  <a:srgbClr val="292F53"/>
                </a:solidFill>
              </a:rPr>
              <a:t>that allows them to flatten themselves to the river </a:t>
            </a:r>
            <a:r>
              <a:rPr lang="en-GB" sz="2800" dirty="0" smtClean="0">
                <a:solidFill>
                  <a:srgbClr val="292F53"/>
                </a:solidFill>
              </a:rPr>
              <a:t>bed to avoid the current.</a:t>
            </a:r>
            <a:endParaRPr lang="en-GB" sz="2800" dirty="0">
              <a:solidFill>
                <a:srgbClr val="292F53"/>
              </a:solidFill>
            </a:endParaRPr>
          </a:p>
          <a:p>
            <a:endParaRPr lang="en-GB" sz="2800" dirty="0">
              <a:solidFill>
                <a:srgbClr val="292F53"/>
              </a:solidFill>
            </a:endParaRPr>
          </a:p>
          <a:p>
            <a:r>
              <a:rPr lang="en-GB" sz="2800" b="1" dirty="0">
                <a:solidFill>
                  <a:srgbClr val="292F53"/>
                </a:solidFill>
              </a:rPr>
              <a:t>Hairs</a:t>
            </a:r>
            <a:r>
              <a:rPr lang="en-GB" sz="2800" dirty="0">
                <a:solidFill>
                  <a:srgbClr val="292F53"/>
                </a:solidFill>
              </a:rPr>
              <a:t> that catch sediment </a:t>
            </a:r>
          </a:p>
          <a:p>
            <a:r>
              <a:rPr lang="en-GB" sz="2800" dirty="0" smtClean="0">
                <a:solidFill>
                  <a:srgbClr val="292F53"/>
                </a:solidFill>
              </a:rPr>
              <a:t>to </a:t>
            </a:r>
            <a:r>
              <a:rPr lang="en-GB" sz="2800" dirty="0">
                <a:solidFill>
                  <a:srgbClr val="292F53"/>
                </a:solidFill>
              </a:rPr>
              <a:t>camouflage them and to sense when prey is close.</a:t>
            </a:r>
          </a:p>
          <a:p>
            <a:endParaRPr lang="en-GB" sz="2800" dirty="0"/>
          </a:p>
          <a:p>
            <a:endParaRPr lang="en-GB" sz="2800" dirty="0"/>
          </a:p>
        </p:txBody>
      </p:sp>
      <p:sp>
        <p:nvSpPr>
          <p:cNvPr id="16" name="TextBox 15"/>
          <p:cNvSpPr txBox="1"/>
          <p:nvPr/>
        </p:nvSpPr>
        <p:spPr>
          <a:xfrm>
            <a:off x="838201" y="1629132"/>
            <a:ext cx="10221687" cy="1384995"/>
          </a:xfrm>
          <a:prstGeom prst="rect">
            <a:avLst/>
          </a:prstGeom>
          <a:noFill/>
        </p:spPr>
        <p:txBody>
          <a:bodyPr wrap="square" rtlCol="0">
            <a:spAutoFit/>
          </a:bodyPr>
          <a:lstStyle/>
          <a:p>
            <a:r>
              <a:rPr lang="en-GB" sz="2800" b="1" dirty="0">
                <a:solidFill>
                  <a:srgbClr val="292F53"/>
                </a:solidFill>
              </a:rPr>
              <a:t>Common Clubtail Dragonfly </a:t>
            </a:r>
            <a:r>
              <a:rPr lang="en-GB" sz="2800" dirty="0" smtClean="0">
                <a:solidFill>
                  <a:srgbClr val="292F53"/>
                </a:solidFill>
              </a:rPr>
              <a:t>larvae live </a:t>
            </a:r>
            <a:r>
              <a:rPr lang="en-GB" sz="2800" dirty="0">
                <a:solidFill>
                  <a:srgbClr val="292F53"/>
                </a:solidFill>
              </a:rPr>
              <a:t>on the bottom of rivers.</a:t>
            </a:r>
          </a:p>
          <a:p>
            <a:endParaRPr lang="en-GB" sz="2800" dirty="0">
              <a:solidFill>
                <a:srgbClr val="292F53"/>
              </a:solidFill>
            </a:endParaRPr>
          </a:p>
          <a:p>
            <a:r>
              <a:rPr lang="en-GB" sz="2800" b="1" dirty="0">
                <a:solidFill>
                  <a:srgbClr val="292F53"/>
                </a:solidFill>
              </a:rPr>
              <a:t>They are ambush hunters.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8760" y="305695"/>
            <a:ext cx="1873146" cy="990223"/>
          </a:xfrm>
          <a:prstGeom prst="rect">
            <a:avLst/>
          </a:prstGeom>
        </p:spPr>
      </p:pic>
      <p:sp>
        <p:nvSpPr>
          <p:cNvPr id="11" name="Title 1"/>
          <p:cNvSpPr>
            <a:spLocks noGrp="1"/>
          </p:cNvSpPr>
          <p:nvPr>
            <p:ph type="title"/>
          </p:nvPr>
        </p:nvSpPr>
        <p:spPr>
          <a:xfrm>
            <a:off x="642257" y="187641"/>
            <a:ext cx="10515600" cy="1325563"/>
          </a:xfrm>
        </p:spPr>
        <p:txBody>
          <a:bodyPr/>
          <a:lstStyle/>
          <a:p>
            <a:r>
              <a:rPr lang="en-GB" b="1" dirty="0" smtClean="0">
                <a:solidFill>
                  <a:srgbClr val="1AB18D"/>
                </a:solidFill>
              </a:rPr>
              <a:t>Activity 2: </a:t>
            </a:r>
            <a:r>
              <a:rPr lang="en-GB" b="1" dirty="0" smtClean="0">
                <a:solidFill>
                  <a:srgbClr val="292F53"/>
                </a:solidFill>
              </a:rPr>
              <a:t>Dragonfly Larvae</a:t>
            </a:r>
            <a:endParaRPr lang="en-GB" b="1" dirty="0">
              <a:solidFill>
                <a:srgbClr val="292F53"/>
              </a:solidFill>
            </a:endParaRPr>
          </a:p>
        </p:txBody>
      </p:sp>
    </p:spTree>
    <p:extLst>
      <p:ext uri="{BB962C8B-B14F-4D97-AF65-F5344CB8AC3E}">
        <p14:creationId xmlns:p14="http://schemas.microsoft.com/office/powerpoint/2010/main" val="205116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6"/>
            <a:ext cx="10515600" cy="5032375"/>
          </a:xfrm>
        </p:spPr>
        <p:txBody>
          <a:bodyPr>
            <a:normAutofit/>
          </a:bodyPr>
          <a:lstStyle/>
          <a:p>
            <a:pPr marL="0" indent="0">
              <a:buNone/>
            </a:pPr>
            <a:r>
              <a:rPr lang="en-GB" dirty="0" smtClean="0">
                <a:solidFill>
                  <a:srgbClr val="292F53"/>
                </a:solidFill>
              </a:rPr>
              <a:t>You will all have been given or shown an image of a habitat and a description of it.</a:t>
            </a:r>
          </a:p>
          <a:p>
            <a:pPr marL="0" indent="0">
              <a:buNone/>
            </a:pPr>
            <a:r>
              <a:rPr lang="en-GB" dirty="0" smtClean="0">
                <a:solidFill>
                  <a:srgbClr val="292F53"/>
                </a:solidFill>
              </a:rPr>
              <a:t>Your job is to </a:t>
            </a:r>
            <a:r>
              <a:rPr lang="en-GB" b="1" dirty="0" smtClean="0">
                <a:solidFill>
                  <a:srgbClr val="292F53"/>
                </a:solidFill>
              </a:rPr>
              <a:t>create a Dragonfly larvae</a:t>
            </a:r>
            <a:r>
              <a:rPr lang="en-GB" dirty="0" smtClean="0">
                <a:solidFill>
                  <a:srgbClr val="292F53"/>
                </a:solidFill>
              </a:rPr>
              <a:t>! </a:t>
            </a:r>
          </a:p>
          <a:p>
            <a:pPr marL="0" indent="0">
              <a:buNone/>
            </a:pPr>
            <a:r>
              <a:rPr lang="en-GB" dirty="0" smtClean="0">
                <a:solidFill>
                  <a:srgbClr val="292F53"/>
                </a:solidFill>
              </a:rPr>
              <a:t>Design it with its own set of adaptations that will help it to survive and hunt in its habitat. Be as creative as you like!</a:t>
            </a:r>
          </a:p>
          <a:p>
            <a:pPr marL="0" indent="0">
              <a:buNone/>
            </a:pPr>
            <a:endParaRPr lang="en-GB" dirty="0">
              <a:solidFill>
                <a:srgbClr val="292F53"/>
              </a:solidFill>
            </a:endParaRPr>
          </a:p>
          <a:p>
            <a:pPr marL="0" indent="0">
              <a:buNone/>
            </a:pPr>
            <a:r>
              <a:rPr lang="en-GB" dirty="0" smtClean="0">
                <a:solidFill>
                  <a:srgbClr val="292F53"/>
                </a:solidFill>
              </a:rPr>
              <a:t>Hint: Think about. . .</a:t>
            </a:r>
            <a:endParaRPr lang="en-GB" dirty="0">
              <a:solidFill>
                <a:srgbClr val="292F53"/>
              </a:solidFill>
            </a:endParaRPr>
          </a:p>
          <a:p>
            <a:pPr marL="0" indent="0">
              <a:buNone/>
            </a:pPr>
            <a:r>
              <a:rPr lang="en-GB" dirty="0">
                <a:solidFill>
                  <a:srgbClr val="292F53"/>
                </a:solidFill>
              </a:rPr>
              <a:t>Hunting technique and </a:t>
            </a:r>
            <a:r>
              <a:rPr lang="en-GB" dirty="0" smtClean="0">
                <a:solidFill>
                  <a:srgbClr val="292F53"/>
                </a:solidFill>
              </a:rPr>
              <a:t>tools.</a:t>
            </a:r>
            <a:endParaRPr lang="en-GB" dirty="0">
              <a:solidFill>
                <a:srgbClr val="292F53"/>
              </a:solidFill>
            </a:endParaRPr>
          </a:p>
          <a:p>
            <a:pPr marL="0" indent="0">
              <a:buNone/>
            </a:pPr>
            <a:r>
              <a:rPr lang="en-GB" dirty="0">
                <a:solidFill>
                  <a:srgbClr val="292F53"/>
                </a:solidFill>
              </a:rPr>
              <a:t>Defence and predator </a:t>
            </a:r>
            <a:r>
              <a:rPr lang="en-GB" dirty="0" smtClean="0">
                <a:solidFill>
                  <a:srgbClr val="292F53"/>
                </a:solidFill>
              </a:rPr>
              <a:t>avoidance.</a:t>
            </a:r>
          </a:p>
          <a:p>
            <a:pPr marL="0" indent="0">
              <a:buNone/>
            </a:pPr>
            <a:r>
              <a:rPr lang="en-GB" dirty="0" smtClean="0">
                <a:solidFill>
                  <a:srgbClr val="292F53"/>
                </a:solidFill>
              </a:rPr>
              <a:t>Environmental factors/pressures.</a:t>
            </a:r>
            <a:endParaRPr lang="en-GB" dirty="0">
              <a:solidFill>
                <a:srgbClr val="292F53"/>
              </a:solidFill>
            </a:endParaRPr>
          </a:p>
          <a:p>
            <a:pPr marL="0" indent="0">
              <a:buNone/>
            </a:pPr>
            <a:endParaRPr lang="en-GB" dirty="0" smtClean="0"/>
          </a:p>
          <a:p>
            <a:pPr marL="0" indent="0">
              <a:buNone/>
            </a:pPr>
            <a:endParaRPr lang="en-GB" dirty="0"/>
          </a:p>
          <a:p>
            <a:pPr marL="0" indent="0">
              <a:buNone/>
            </a:pP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9518" y="435806"/>
            <a:ext cx="1873146" cy="990223"/>
          </a:xfrm>
          <a:prstGeom prst="rect">
            <a:avLst/>
          </a:prstGeom>
        </p:spPr>
      </p:pic>
      <p:pic>
        <p:nvPicPr>
          <p:cNvPr id="5" name="Content Placeholder 7"/>
          <p:cNvPicPr>
            <a:picLocks noChangeAspect="1"/>
          </p:cNvPicPr>
          <p:nvPr/>
        </p:nvPicPr>
        <p:blipFill rotWithShape="1">
          <a:blip r:embed="rId4" cstate="print">
            <a:extLst>
              <a:ext uri="{28A0092B-C50C-407E-A947-70E740481C1C}">
                <a14:useLocalDpi xmlns:a14="http://schemas.microsoft.com/office/drawing/2010/main" val="0"/>
              </a:ext>
            </a:extLst>
          </a:blip>
          <a:srcRect l="20247" t="5059" r="25628"/>
          <a:stretch/>
        </p:blipFill>
        <p:spPr>
          <a:xfrm flipH="1">
            <a:off x="6867602" y="3480385"/>
            <a:ext cx="2889045" cy="3377615"/>
          </a:xfrm>
          <a:prstGeom prst="rect">
            <a:avLst/>
          </a:prstGeom>
        </p:spPr>
      </p:pic>
      <p:sp>
        <p:nvSpPr>
          <p:cNvPr id="7" name="Title 1"/>
          <p:cNvSpPr>
            <a:spLocks noGrp="1"/>
          </p:cNvSpPr>
          <p:nvPr>
            <p:ph type="title"/>
          </p:nvPr>
        </p:nvSpPr>
        <p:spPr>
          <a:xfrm>
            <a:off x="642257" y="187641"/>
            <a:ext cx="10515600" cy="1325563"/>
          </a:xfrm>
        </p:spPr>
        <p:txBody>
          <a:bodyPr/>
          <a:lstStyle/>
          <a:p>
            <a:r>
              <a:rPr lang="en-GB" b="1" dirty="0" smtClean="0">
                <a:solidFill>
                  <a:srgbClr val="1AB18D"/>
                </a:solidFill>
              </a:rPr>
              <a:t>Activity 2: </a:t>
            </a:r>
            <a:r>
              <a:rPr lang="en-GB" b="1" dirty="0" smtClean="0">
                <a:solidFill>
                  <a:srgbClr val="292F53"/>
                </a:solidFill>
              </a:rPr>
              <a:t>Dragonfly Larvae</a:t>
            </a:r>
            <a:endParaRPr lang="en-GB" b="1" dirty="0">
              <a:solidFill>
                <a:srgbClr val="292F53"/>
              </a:solidFill>
            </a:endParaRPr>
          </a:p>
        </p:txBody>
      </p:sp>
    </p:spTree>
    <p:extLst>
      <p:ext uri="{BB962C8B-B14F-4D97-AF65-F5344CB8AC3E}">
        <p14:creationId xmlns:p14="http://schemas.microsoft.com/office/powerpoint/2010/main" val="214350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1+#ppt_w/2"/>
                                          </p:val>
                                        </p:tav>
                                        <p:tav tm="100000">
                                          <p:val>
                                            <p:strVal val="#ppt_x"/>
                                          </p:val>
                                        </p:tav>
                                      </p:tavLst>
                                    </p:anim>
                                    <p:anim calcmode="lin" valueType="num">
                                      <p:cBhvr additive="base">
                                        <p:cTn id="5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3B28F"/>
                </a:solidFill>
                <a:latin typeface="+mn-lt"/>
              </a:rPr>
              <a:t>Extinction</a:t>
            </a:r>
            <a:endParaRPr lang="en-GB" b="1" dirty="0">
              <a:solidFill>
                <a:srgbClr val="13B28F"/>
              </a:solidFill>
              <a:latin typeface="+mn-lt"/>
            </a:endParaRPr>
          </a:p>
        </p:txBody>
      </p:sp>
      <p:sp>
        <p:nvSpPr>
          <p:cNvPr id="3" name="Content Placeholder 2"/>
          <p:cNvSpPr>
            <a:spLocks noGrp="1"/>
          </p:cNvSpPr>
          <p:nvPr>
            <p:ph idx="1"/>
          </p:nvPr>
        </p:nvSpPr>
        <p:spPr>
          <a:xfrm>
            <a:off x="746760" y="1825626"/>
            <a:ext cx="5038613" cy="5032375"/>
          </a:xfrm>
        </p:spPr>
        <p:txBody>
          <a:bodyPr>
            <a:normAutofit/>
          </a:bodyPr>
          <a:lstStyle/>
          <a:p>
            <a:pPr marL="0" indent="0">
              <a:buNone/>
            </a:pPr>
            <a:r>
              <a:rPr lang="en-GB" b="1" dirty="0" smtClean="0">
                <a:solidFill>
                  <a:srgbClr val="292F53"/>
                </a:solidFill>
              </a:rPr>
              <a:t>What is it?</a:t>
            </a:r>
          </a:p>
          <a:p>
            <a:pPr marL="0" indent="0">
              <a:buNone/>
            </a:pPr>
            <a:r>
              <a:rPr lang="en-GB" dirty="0" smtClean="0">
                <a:solidFill>
                  <a:srgbClr val="292F53"/>
                </a:solidFill>
              </a:rPr>
              <a:t>A species is extinct when the last known individuals of a species disappear.</a:t>
            </a:r>
          </a:p>
          <a:p>
            <a:pPr marL="0" indent="0">
              <a:buNone/>
            </a:pPr>
            <a:endParaRPr lang="en-GB" dirty="0" smtClean="0">
              <a:solidFill>
                <a:srgbClr val="292F53"/>
              </a:solidFill>
            </a:endParaRPr>
          </a:p>
          <a:p>
            <a:pPr marL="0" indent="0">
              <a:buNone/>
            </a:pPr>
            <a:r>
              <a:rPr lang="en-GB" b="1" dirty="0" smtClean="0">
                <a:solidFill>
                  <a:srgbClr val="292F53"/>
                </a:solidFill>
              </a:rPr>
              <a:t>What causes extinction?</a:t>
            </a:r>
          </a:p>
          <a:p>
            <a:pPr marL="0" indent="0">
              <a:buNone/>
            </a:pPr>
            <a:r>
              <a:rPr lang="en-GB" dirty="0" smtClean="0">
                <a:solidFill>
                  <a:srgbClr val="292F53"/>
                </a:solidFill>
              </a:rPr>
              <a:t>Extinction is caused by changes within an ecosystem that reduces a species ability to survive and/or reproduce.</a:t>
            </a:r>
            <a:endParaRPr lang="en-GB" dirty="0">
              <a:solidFill>
                <a:srgbClr val="292F53"/>
              </a:solidFill>
            </a:endParaRPr>
          </a:p>
        </p:txBody>
      </p:sp>
      <p:sp>
        <p:nvSpPr>
          <p:cNvPr id="6" name="TextBox 5"/>
          <p:cNvSpPr txBox="1"/>
          <p:nvPr/>
        </p:nvSpPr>
        <p:spPr>
          <a:xfrm>
            <a:off x="5785373" y="1348877"/>
            <a:ext cx="4145280" cy="523220"/>
          </a:xfrm>
          <a:prstGeom prst="rect">
            <a:avLst/>
          </a:prstGeom>
          <a:noFill/>
        </p:spPr>
        <p:txBody>
          <a:bodyPr wrap="square" rtlCol="0">
            <a:spAutoFit/>
          </a:bodyPr>
          <a:lstStyle/>
          <a:p>
            <a:r>
              <a:rPr lang="en-GB" sz="2800" dirty="0">
                <a:solidFill>
                  <a:srgbClr val="292F53"/>
                </a:solidFill>
              </a:rPr>
              <a:t>Passenger pigeon - extinct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6504" y="331074"/>
            <a:ext cx="1830274" cy="967559"/>
          </a:xfrm>
          <a:prstGeom prst="rect">
            <a:avLst/>
          </a:prstGeom>
        </p:spPr>
      </p:pic>
      <p:pic>
        <p:nvPicPr>
          <p:cNvPr id="4" name="Picture 3"/>
          <p:cNvPicPr>
            <a:picLocks noChangeAspect="1"/>
          </p:cNvPicPr>
          <p:nvPr/>
        </p:nvPicPr>
        <p:blipFill>
          <a:blip r:embed="rId4"/>
          <a:stretch>
            <a:fillRect/>
          </a:stretch>
        </p:blipFill>
        <p:spPr>
          <a:xfrm>
            <a:off x="5876813" y="1922341"/>
            <a:ext cx="6316003" cy="4974767"/>
          </a:xfrm>
          <a:prstGeom prst="rect">
            <a:avLst/>
          </a:prstGeom>
        </p:spPr>
      </p:pic>
      <p:sp>
        <p:nvSpPr>
          <p:cNvPr id="8" name="TextBox 7"/>
          <p:cNvSpPr txBox="1"/>
          <p:nvPr/>
        </p:nvSpPr>
        <p:spPr>
          <a:xfrm>
            <a:off x="10761641" y="6463759"/>
            <a:ext cx="2340244" cy="276999"/>
          </a:xfrm>
          <a:prstGeom prst="rect">
            <a:avLst/>
          </a:prstGeom>
          <a:noFill/>
        </p:spPr>
        <p:txBody>
          <a:bodyPr wrap="square" rtlCol="0">
            <a:spAutoFit/>
          </a:bodyPr>
          <a:lstStyle/>
          <a:p>
            <a:r>
              <a:rPr lang="en-GB" sz="1200" dirty="0">
                <a:solidFill>
                  <a:srgbClr val="FFFFFF"/>
                </a:solidFill>
                <a:cs typeface="Times New Roman" panose="02020603050405020304" pitchFamily="18" charset="0"/>
              </a:rPr>
              <a:t>©James St. John</a:t>
            </a:r>
            <a:endParaRPr lang="en-GB" sz="1200" dirty="0">
              <a:solidFill>
                <a:srgbClr val="FFFFFF"/>
              </a:solidFill>
            </a:endParaRPr>
          </a:p>
        </p:txBody>
      </p:sp>
    </p:spTree>
    <p:extLst>
      <p:ext uri="{BB962C8B-B14F-4D97-AF65-F5344CB8AC3E}">
        <p14:creationId xmlns:p14="http://schemas.microsoft.com/office/powerpoint/2010/main" val="220841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AB18D"/>
                </a:solidFill>
                <a:latin typeface="+mn-lt"/>
              </a:rPr>
              <a:t>Extinction</a:t>
            </a:r>
            <a:endParaRPr lang="en-GB" b="1" dirty="0">
              <a:solidFill>
                <a:srgbClr val="1AB18D"/>
              </a:solidFill>
              <a:latin typeface="+mn-lt"/>
            </a:endParaRPr>
          </a:p>
        </p:txBody>
      </p:sp>
      <p:pic>
        <p:nvPicPr>
          <p:cNvPr id="2052" name="Picture 4" descr="Image result for sun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946" y="1370816"/>
            <a:ext cx="2746375" cy="27463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normAutofit fontScale="92500" lnSpcReduction="20000"/>
          </a:bodyPr>
          <a:lstStyle/>
          <a:p>
            <a:pPr marL="0" indent="0">
              <a:buNone/>
            </a:pPr>
            <a:r>
              <a:rPr lang="en-GB" b="1" dirty="0" smtClean="0">
                <a:solidFill>
                  <a:srgbClr val="292F53"/>
                </a:solidFill>
              </a:rPr>
              <a:t>Can you think of any examples of </a:t>
            </a:r>
          </a:p>
          <a:p>
            <a:pPr marL="0" indent="0">
              <a:buNone/>
            </a:pPr>
            <a:r>
              <a:rPr lang="en-GB" b="1" dirty="0" smtClean="0">
                <a:solidFill>
                  <a:srgbClr val="292F53"/>
                </a:solidFill>
              </a:rPr>
              <a:t>causes of extinction?</a:t>
            </a:r>
          </a:p>
          <a:p>
            <a:pPr marL="0" indent="0">
              <a:buNone/>
            </a:pPr>
            <a:endParaRPr lang="en-GB" dirty="0">
              <a:solidFill>
                <a:srgbClr val="292F53"/>
              </a:solidFill>
            </a:endParaRPr>
          </a:p>
          <a:p>
            <a:pPr marL="0" indent="0">
              <a:buNone/>
            </a:pPr>
            <a:r>
              <a:rPr lang="en-GB" dirty="0" smtClean="0">
                <a:solidFill>
                  <a:srgbClr val="292F53"/>
                </a:solidFill>
              </a:rPr>
              <a:t>New predators                                                          </a:t>
            </a:r>
          </a:p>
          <a:p>
            <a:pPr marL="0" indent="0">
              <a:buNone/>
            </a:pPr>
            <a:endParaRPr lang="en-GB" dirty="0">
              <a:solidFill>
                <a:srgbClr val="292F53"/>
              </a:solidFill>
            </a:endParaRPr>
          </a:p>
          <a:p>
            <a:pPr marL="0" indent="0">
              <a:buNone/>
            </a:pPr>
            <a:r>
              <a:rPr lang="en-GB" dirty="0" smtClean="0">
                <a:solidFill>
                  <a:srgbClr val="292F53"/>
                </a:solidFill>
              </a:rPr>
              <a:t>Changes in the environment e.g. climate</a:t>
            </a:r>
            <a:r>
              <a:rPr lang="en-GB" dirty="0">
                <a:solidFill>
                  <a:srgbClr val="292F53"/>
                </a:solidFill>
              </a:rPr>
              <a:t>,</a:t>
            </a:r>
            <a:r>
              <a:rPr lang="en-GB" dirty="0" smtClean="0">
                <a:solidFill>
                  <a:srgbClr val="292F53"/>
                </a:solidFill>
              </a:rPr>
              <a:t> pollution.</a:t>
            </a:r>
          </a:p>
          <a:p>
            <a:pPr marL="0" indent="0">
              <a:buNone/>
            </a:pPr>
            <a:endParaRPr lang="en-GB" dirty="0">
              <a:solidFill>
                <a:srgbClr val="292F53"/>
              </a:solidFill>
            </a:endParaRPr>
          </a:p>
          <a:p>
            <a:pPr marL="0" indent="0">
              <a:buNone/>
            </a:pPr>
            <a:r>
              <a:rPr lang="en-GB" dirty="0" smtClean="0">
                <a:solidFill>
                  <a:srgbClr val="292F53"/>
                </a:solidFill>
              </a:rPr>
              <a:t>Competition </a:t>
            </a:r>
          </a:p>
          <a:p>
            <a:pPr marL="0" indent="0">
              <a:buNone/>
            </a:pPr>
            <a:endParaRPr lang="en-GB" dirty="0">
              <a:solidFill>
                <a:srgbClr val="292F53"/>
              </a:solidFill>
            </a:endParaRPr>
          </a:p>
          <a:p>
            <a:pPr marL="0" indent="0">
              <a:buNone/>
            </a:pPr>
            <a:r>
              <a:rPr lang="en-GB" dirty="0" smtClean="0">
                <a:solidFill>
                  <a:srgbClr val="292F53"/>
                </a:solidFill>
              </a:rPr>
              <a:t>New diseases</a:t>
            </a:r>
          </a:p>
          <a:p>
            <a:pPr marL="0" indent="0">
              <a:buNone/>
            </a:pPr>
            <a:endParaRPr lang="en-GB" dirty="0"/>
          </a:p>
          <a:p>
            <a:pPr marL="0" indent="0">
              <a:buNone/>
            </a:pPr>
            <a:endParaRPr lang="en-GB" dirty="0" smtClean="0"/>
          </a:p>
          <a:p>
            <a:pPr marL="0" indent="0">
              <a:buNone/>
            </a:pPr>
            <a:endParaRPr lang="en-GB" dirty="0"/>
          </a:p>
          <a:p>
            <a:pPr marL="0" indent="0">
              <a:buNone/>
            </a:pPr>
            <a:endParaRPr lang="en-GB" dirty="0"/>
          </a:p>
        </p:txBody>
      </p:sp>
      <p:pic>
        <p:nvPicPr>
          <p:cNvPr id="2050" name="Picture 2" descr="Silhouette Of Cat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7453" y="80850"/>
            <a:ext cx="1977083" cy="34895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488668"/>
            <a:ext cx="4992130" cy="276999"/>
          </a:xfrm>
          <a:prstGeom prst="rect">
            <a:avLst/>
          </a:prstGeom>
          <a:noFill/>
        </p:spPr>
        <p:txBody>
          <a:bodyPr wrap="square" rtlCol="0">
            <a:spAutoFit/>
          </a:bodyPr>
          <a:lstStyle/>
          <a:p>
            <a:r>
              <a:rPr lang="en-GB" sz="1200" dirty="0">
                <a:solidFill>
                  <a:srgbClr val="0F1949"/>
                </a:solidFill>
                <a:latin typeface="Calibri" panose="020F0502020204030204" pitchFamily="34" charset="0"/>
                <a:cs typeface="Calibri" panose="020F0502020204030204" pitchFamily="34" charset="0"/>
              </a:rPr>
              <a:t>Human © Bob Comix, disease © www.vecteezy</a:t>
            </a:r>
          </a:p>
        </p:txBody>
      </p:sp>
      <p:sp>
        <p:nvSpPr>
          <p:cNvPr id="5" name="AutoShape 6" descr="http://www.supercoloring.com/sites/default/files/silhouettes/2015/05/human-evolution-black-silhouette.svg"/>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0" name="Group 9"/>
          <p:cNvGrpSpPr/>
          <p:nvPr/>
        </p:nvGrpSpPr>
        <p:grpSpPr>
          <a:xfrm>
            <a:off x="9948252" y="3214699"/>
            <a:ext cx="1709288" cy="3458636"/>
            <a:chOff x="10107827" y="3336433"/>
            <a:chExt cx="1709288" cy="3458636"/>
          </a:xfrm>
        </p:grpSpPr>
        <p:pic>
          <p:nvPicPr>
            <p:cNvPr id="8" name="Picture 7"/>
            <p:cNvPicPr>
              <a:picLocks noChangeAspect="1"/>
            </p:cNvPicPr>
            <p:nvPr/>
          </p:nvPicPr>
          <p:blipFill rotWithShape="1">
            <a:blip r:embed="rId5"/>
            <a:srcRect l="56216" t="13748" r="23027" b="11586"/>
            <a:stretch/>
          </p:blipFill>
          <p:spPr>
            <a:xfrm>
              <a:off x="10107827" y="3336433"/>
              <a:ext cx="1709288" cy="3458636"/>
            </a:xfrm>
            <a:prstGeom prst="rect">
              <a:avLst/>
            </a:prstGeom>
          </p:spPr>
        </p:pic>
        <p:sp>
          <p:nvSpPr>
            <p:cNvPr id="9" name="Rectangle 8"/>
            <p:cNvSpPr/>
            <p:nvPr/>
          </p:nvSpPr>
          <p:spPr>
            <a:xfrm>
              <a:off x="11462888" y="6176964"/>
              <a:ext cx="354227" cy="311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8" name="Picture 10" descr="Mold Vector Icons"/>
          <p:cNvPicPr>
            <a:picLocks noChangeAspect="1" noChangeArrowheads="1"/>
          </p:cNvPicPr>
          <p:nvPr/>
        </p:nvPicPr>
        <p:blipFill rotWithShape="1">
          <a:blip r:embed="rId6">
            <a:extLst>
              <a:ext uri="{28A0092B-C50C-407E-A947-70E740481C1C}">
                <a14:useLocalDpi xmlns:a14="http://schemas.microsoft.com/office/drawing/2010/main" val="0"/>
              </a:ext>
            </a:extLst>
          </a:blip>
          <a:srcRect l="31767" t="54062" r="31909"/>
          <a:stretch/>
        </p:blipFill>
        <p:spPr bwMode="auto">
          <a:xfrm>
            <a:off x="5637835" y="4613564"/>
            <a:ext cx="2421925" cy="21440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8251" y="251462"/>
            <a:ext cx="2034965" cy="1075767"/>
          </a:xfrm>
          <a:prstGeom prst="rect">
            <a:avLst/>
          </a:prstGeom>
        </p:spPr>
      </p:pic>
    </p:spTree>
    <p:extLst>
      <p:ext uri="{BB962C8B-B14F-4D97-AF65-F5344CB8AC3E}">
        <p14:creationId xmlns:p14="http://schemas.microsoft.com/office/powerpoint/2010/main" val="394884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AB18D"/>
                </a:solidFill>
                <a:latin typeface="+mn-lt"/>
              </a:rPr>
              <a:t>Extinction</a:t>
            </a:r>
            <a:endParaRPr lang="en-GB" b="1" dirty="0">
              <a:solidFill>
                <a:srgbClr val="1AB18D"/>
              </a:solidFill>
              <a:latin typeface="+mn-lt"/>
            </a:endParaRPr>
          </a:p>
        </p:txBody>
      </p:sp>
      <p:pic>
        <p:nvPicPr>
          <p:cNvPr id="3074" name="Picture 2" descr="https://upload.wikimedia.org/wikipedia/commons/thumb/e/e7/Meganeura_monyi-Museum_Toulouse.png/1280px-Meganeura_monyi-Museum_Toulou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0560" y="3318093"/>
            <a:ext cx="6041440" cy="353990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38201" y="1690688"/>
            <a:ext cx="11400628" cy="1565968"/>
          </a:xfrm>
        </p:spPr>
        <p:txBody>
          <a:bodyPr/>
          <a:lstStyle/>
          <a:p>
            <a:pPr marL="0" indent="0">
              <a:buNone/>
            </a:pPr>
            <a:r>
              <a:rPr lang="en-GB" b="1" dirty="0" smtClean="0">
                <a:solidFill>
                  <a:srgbClr val="292F53"/>
                </a:solidFill>
              </a:rPr>
              <a:t>Griffinflies</a:t>
            </a:r>
          </a:p>
          <a:p>
            <a:pPr marL="0" indent="0">
              <a:buNone/>
            </a:pPr>
            <a:r>
              <a:rPr lang="en-GB" dirty="0" smtClean="0">
                <a:solidFill>
                  <a:srgbClr val="292F53"/>
                </a:solidFill>
              </a:rPr>
              <a:t>Giant ancient species of </a:t>
            </a:r>
            <a:r>
              <a:rPr lang="en-GB" dirty="0">
                <a:solidFill>
                  <a:srgbClr val="292F53"/>
                </a:solidFill>
              </a:rPr>
              <a:t>Dragonflies-</a:t>
            </a:r>
            <a:r>
              <a:rPr lang="en-GB" dirty="0" smtClean="0">
                <a:solidFill>
                  <a:srgbClr val="292F53"/>
                </a:solidFill>
              </a:rPr>
              <a:t> wing span up to 71cm</a:t>
            </a:r>
          </a:p>
        </p:txBody>
      </p:sp>
      <p:sp>
        <p:nvSpPr>
          <p:cNvPr id="4" name="TextBox 3"/>
          <p:cNvSpPr txBox="1"/>
          <p:nvPr/>
        </p:nvSpPr>
        <p:spPr>
          <a:xfrm>
            <a:off x="824345" y="6316115"/>
            <a:ext cx="3110343" cy="646331"/>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hlinkClick r:id="rId4"/>
              </a:rPr>
              <a:t>Video on ancient giant insects </a:t>
            </a:r>
            <a:endParaRPr lang="en-GB" dirty="0">
              <a:latin typeface="Calibri" panose="020F0502020204030204" pitchFamily="34" charset="0"/>
              <a:cs typeface="Calibri" panose="020F0502020204030204" pitchFamily="34" charset="0"/>
            </a:endParaRPr>
          </a:p>
          <a:p>
            <a:endParaRPr lang="en-GB" dirty="0"/>
          </a:p>
        </p:txBody>
      </p:sp>
      <p:sp>
        <p:nvSpPr>
          <p:cNvPr id="5" name="TextBox 4"/>
          <p:cNvSpPr txBox="1"/>
          <p:nvPr/>
        </p:nvSpPr>
        <p:spPr>
          <a:xfrm>
            <a:off x="838200" y="2793272"/>
            <a:ext cx="5141975" cy="3816429"/>
          </a:xfrm>
          <a:prstGeom prst="rect">
            <a:avLst/>
          </a:prstGeom>
          <a:noFill/>
        </p:spPr>
        <p:txBody>
          <a:bodyPr wrap="square" rtlCol="0">
            <a:spAutoFit/>
          </a:bodyPr>
          <a:lstStyle/>
          <a:p>
            <a:r>
              <a:rPr lang="en-GB" sz="2800" dirty="0">
                <a:solidFill>
                  <a:srgbClr val="253059"/>
                </a:solidFill>
              </a:rPr>
              <a:t>Went extinct during the late Permian period when oxygen levels in the atmosphere reduced.</a:t>
            </a:r>
          </a:p>
          <a:p>
            <a:r>
              <a:rPr lang="en-GB" sz="2800" dirty="0">
                <a:solidFill>
                  <a:srgbClr val="253059"/>
                </a:solidFill>
              </a:rPr>
              <a:t>The </a:t>
            </a:r>
            <a:r>
              <a:rPr lang="en-GB" sz="2800" dirty="0" smtClean="0">
                <a:solidFill>
                  <a:srgbClr val="253059"/>
                </a:solidFill>
              </a:rPr>
              <a:t>insects’ </a:t>
            </a:r>
            <a:r>
              <a:rPr lang="en-GB" sz="2800" dirty="0">
                <a:solidFill>
                  <a:srgbClr val="253059"/>
                </a:solidFill>
              </a:rPr>
              <a:t>simple respiratory system could no longer support its large body size </a:t>
            </a:r>
            <a:r>
              <a:rPr lang="en-GB" sz="2800" dirty="0" smtClean="0">
                <a:solidFill>
                  <a:srgbClr val="253059"/>
                </a:solidFill>
              </a:rPr>
              <a:t>with the </a:t>
            </a:r>
            <a:r>
              <a:rPr lang="en-GB" sz="2800" dirty="0">
                <a:solidFill>
                  <a:srgbClr val="253059"/>
                </a:solidFill>
              </a:rPr>
              <a:t>lower levels of </a:t>
            </a:r>
            <a:r>
              <a:rPr lang="en-GB" sz="2800" dirty="0" smtClean="0">
                <a:solidFill>
                  <a:srgbClr val="253059"/>
                </a:solidFill>
              </a:rPr>
              <a:t>oxygen in the environment. </a:t>
            </a:r>
            <a:endParaRPr lang="en-GB" sz="2800" dirty="0">
              <a:solidFill>
                <a:srgbClr val="253059"/>
              </a:solidFill>
              <a:hlinkClick r:id="rId4"/>
            </a:endParaRPr>
          </a:p>
          <a:p>
            <a:endParaRPr lang="en-GB" dirty="0"/>
          </a:p>
        </p:txBody>
      </p:sp>
      <p:sp>
        <p:nvSpPr>
          <p:cNvPr id="7" name="TextBox 6"/>
          <p:cNvSpPr txBox="1"/>
          <p:nvPr/>
        </p:nvSpPr>
        <p:spPr>
          <a:xfrm>
            <a:off x="10748112" y="6500780"/>
            <a:ext cx="2340244" cy="276999"/>
          </a:xfrm>
          <a:prstGeom prst="rect">
            <a:avLst/>
          </a:prstGeom>
          <a:noFill/>
        </p:spPr>
        <p:txBody>
          <a:bodyPr wrap="square" rtlCol="0">
            <a:spAutoFit/>
          </a:bodyPr>
          <a:lstStyle/>
          <a:p>
            <a:r>
              <a:rPr lang="en-GB" sz="1200" dirty="0">
                <a:solidFill>
                  <a:srgbClr val="FFFFFF"/>
                </a:solidFill>
                <a:cs typeface="Times New Roman" panose="02020603050405020304" pitchFamily="18" charset="0"/>
              </a:rPr>
              <a:t>©Alexandre Albore </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7287" y="390871"/>
            <a:ext cx="2200947" cy="1163512"/>
          </a:xfrm>
          <a:prstGeom prst="rect">
            <a:avLst/>
          </a:prstGeom>
        </p:spPr>
      </p:pic>
    </p:spTree>
    <p:extLst>
      <p:ext uri="{BB962C8B-B14F-4D97-AF65-F5344CB8AC3E}">
        <p14:creationId xmlns:p14="http://schemas.microsoft.com/office/powerpoint/2010/main" val="333076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28B18E"/>
                </a:solidFill>
                <a:latin typeface="+mn-lt"/>
              </a:rPr>
              <a:t>Extinction</a:t>
            </a:r>
            <a:endParaRPr lang="en-GB" b="1" dirty="0">
              <a:solidFill>
                <a:srgbClr val="28B18E"/>
              </a:solidFill>
              <a:latin typeface="+mn-lt"/>
            </a:endParaRPr>
          </a:p>
        </p:txBody>
      </p:sp>
      <p:sp>
        <p:nvSpPr>
          <p:cNvPr id="3" name="Content Placeholder 2"/>
          <p:cNvSpPr>
            <a:spLocks noGrp="1"/>
          </p:cNvSpPr>
          <p:nvPr>
            <p:ph idx="1"/>
          </p:nvPr>
        </p:nvSpPr>
        <p:spPr>
          <a:xfrm>
            <a:off x="838200" y="1423135"/>
            <a:ext cx="5708904" cy="1018313"/>
          </a:xfrm>
        </p:spPr>
        <p:txBody>
          <a:bodyPr>
            <a:normAutofit/>
          </a:bodyPr>
          <a:lstStyle/>
          <a:p>
            <a:pPr marL="0" indent="0">
              <a:buNone/>
            </a:pPr>
            <a:r>
              <a:rPr lang="en-GB" b="1" dirty="0" smtClean="0">
                <a:solidFill>
                  <a:srgbClr val="253059"/>
                </a:solidFill>
              </a:rPr>
              <a:t>What is an endangered species?</a:t>
            </a:r>
          </a:p>
          <a:p>
            <a:pPr marL="0" indent="0">
              <a:buNone/>
            </a:pPr>
            <a:r>
              <a:rPr lang="en-GB" dirty="0" smtClean="0">
                <a:solidFill>
                  <a:srgbClr val="253059"/>
                </a:solidFill>
              </a:rPr>
              <a:t>A species at risk from extinction.</a:t>
            </a:r>
          </a:p>
          <a:p>
            <a:pPr marL="0" indent="0">
              <a:buNone/>
            </a:pPr>
            <a:endParaRPr lang="en-GB" dirty="0">
              <a:solidFill>
                <a:srgbClr val="253059"/>
              </a:solidFill>
            </a:endParaRPr>
          </a:p>
          <a:p>
            <a:pPr marL="0" indent="0">
              <a:buNone/>
            </a:pPr>
            <a:endParaRPr lang="en-GB" dirty="0"/>
          </a:p>
          <a:p>
            <a:pPr marL="0" indent="0">
              <a:buNone/>
            </a:pP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976" y="365128"/>
            <a:ext cx="2174343" cy="1149448"/>
          </a:xfrm>
          <a:prstGeom prst="rect">
            <a:avLst/>
          </a:prstGeom>
        </p:spPr>
      </p:pic>
      <p:pic>
        <p:nvPicPr>
          <p:cNvPr id="5" name="Picture 4"/>
          <p:cNvPicPr>
            <a:picLocks noChangeAspect="1"/>
          </p:cNvPicPr>
          <p:nvPr/>
        </p:nvPicPr>
        <p:blipFill rotWithShape="1">
          <a:blip r:embed="rId4"/>
          <a:srcRect l="6495" r="9894"/>
          <a:stretch/>
        </p:blipFill>
        <p:spPr>
          <a:xfrm>
            <a:off x="6535524" y="2350008"/>
            <a:ext cx="5656476" cy="4495524"/>
          </a:xfrm>
          <a:prstGeom prst="rect">
            <a:avLst/>
          </a:prstGeom>
        </p:spPr>
      </p:pic>
      <p:sp>
        <p:nvSpPr>
          <p:cNvPr id="9" name="TextBox 8"/>
          <p:cNvSpPr txBox="1"/>
          <p:nvPr/>
        </p:nvSpPr>
        <p:spPr>
          <a:xfrm>
            <a:off x="6535524" y="1834286"/>
            <a:ext cx="5864083" cy="461665"/>
          </a:xfrm>
          <a:prstGeom prst="rect">
            <a:avLst/>
          </a:prstGeom>
          <a:noFill/>
        </p:spPr>
        <p:txBody>
          <a:bodyPr wrap="square" rtlCol="0">
            <a:spAutoFit/>
          </a:bodyPr>
          <a:lstStyle/>
          <a:p>
            <a:r>
              <a:rPr lang="en-GB" sz="2400" dirty="0" smtClean="0">
                <a:solidFill>
                  <a:srgbClr val="292F53"/>
                </a:solidFill>
              </a:rPr>
              <a:t>Glittering Demoiselle – endangered species</a:t>
            </a:r>
            <a:endParaRPr lang="en-GB" sz="2400" dirty="0">
              <a:solidFill>
                <a:srgbClr val="292F53"/>
              </a:solidFill>
            </a:endParaRPr>
          </a:p>
        </p:txBody>
      </p:sp>
      <p:pic>
        <p:nvPicPr>
          <p:cNvPr id="7" name="Picture 6"/>
          <p:cNvPicPr>
            <a:picLocks noChangeAspect="1"/>
          </p:cNvPicPr>
          <p:nvPr/>
        </p:nvPicPr>
        <p:blipFill>
          <a:blip r:embed="rId5"/>
          <a:stretch>
            <a:fillRect/>
          </a:stretch>
        </p:blipFill>
        <p:spPr>
          <a:xfrm>
            <a:off x="2926040" y="4139337"/>
            <a:ext cx="3609484" cy="2706195"/>
          </a:xfrm>
          <a:prstGeom prst="rect">
            <a:avLst/>
          </a:prstGeom>
        </p:spPr>
      </p:pic>
      <p:sp>
        <p:nvSpPr>
          <p:cNvPr id="10" name="TextBox 9"/>
          <p:cNvSpPr txBox="1"/>
          <p:nvPr/>
        </p:nvSpPr>
        <p:spPr>
          <a:xfrm>
            <a:off x="838200" y="2598408"/>
            <a:ext cx="5630268" cy="1383969"/>
          </a:xfrm>
          <a:prstGeom prst="rect">
            <a:avLst/>
          </a:prstGeom>
          <a:noFill/>
        </p:spPr>
        <p:txBody>
          <a:bodyPr wrap="square" rtlCol="0">
            <a:spAutoFit/>
          </a:bodyPr>
          <a:lstStyle/>
          <a:p>
            <a:pPr lvl="0" defTabSz="914377">
              <a:lnSpc>
                <a:spcPct val="90000"/>
              </a:lnSpc>
              <a:spcBef>
                <a:spcPts val="1000"/>
              </a:spcBef>
            </a:pPr>
            <a:r>
              <a:rPr lang="en-GB" sz="2800" b="1" dirty="0">
                <a:solidFill>
                  <a:srgbClr val="253059"/>
                </a:solidFill>
              </a:rPr>
              <a:t>What is a mass extinction event?</a:t>
            </a:r>
          </a:p>
          <a:p>
            <a:pPr lvl="0" defTabSz="914377">
              <a:lnSpc>
                <a:spcPct val="90000"/>
              </a:lnSpc>
              <a:spcBef>
                <a:spcPts val="1000"/>
              </a:spcBef>
            </a:pPr>
            <a:r>
              <a:rPr lang="en-GB" sz="2800" dirty="0">
                <a:solidFill>
                  <a:srgbClr val="253059"/>
                </a:solidFill>
              </a:rPr>
              <a:t>Widespread and rapid decrease in biodiversity on Earth</a:t>
            </a:r>
            <a:r>
              <a:rPr lang="en-GB" sz="2800" dirty="0" smtClean="0">
                <a:solidFill>
                  <a:srgbClr val="253059"/>
                </a:solidFill>
              </a:rPr>
              <a:t>.</a:t>
            </a:r>
          </a:p>
        </p:txBody>
      </p:sp>
      <p:sp>
        <p:nvSpPr>
          <p:cNvPr id="11" name="TextBox 10"/>
          <p:cNvSpPr txBox="1"/>
          <p:nvPr/>
        </p:nvSpPr>
        <p:spPr>
          <a:xfrm>
            <a:off x="836936" y="4139337"/>
            <a:ext cx="2067156" cy="2419124"/>
          </a:xfrm>
          <a:prstGeom prst="rect">
            <a:avLst/>
          </a:prstGeom>
          <a:noFill/>
        </p:spPr>
        <p:txBody>
          <a:bodyPr wrap="square" rtlCol="0">
            <a:spAutoFit/>
          </a:bodyPr>
          <a:lstStyle/>
          <a:p>
            <a:pPr lvl="0" defTabSz="914377">
              <a:lnSpc>
                <a:spcPct val="90000"/>
              </a:lnSpc>
              <a:spcBef>
                <a:spcPts val="1000"/>
              </a:spcBef>
            </a:pPr>
            <a:r>
              <a:rPr lang="en-GB" sz="2800" dirty="0" smtClean="0">
                <a:solidFill>
                  <a:srgbClr val="253059"/>
                </a:solidFill>
              </a:rPr>
              <a:t>Can you think of any examples of a </a:t>
            </a:r>
            <a:r>
              <a:rPr lang="en-GB" sz="2800" b="1" dirty="0" smtClean="0">
                <a:solidFill>
                  <a:srgbClr val="253059"/>
                </a:solidFill>
              </a:rPr>
              <a:t>mass extinction event</a:t>
            </a:r>
            <a:r>
              <a:rPr lang="en-GB" sz="2800" dirty="0" smtClean="0">
                <a:solidFill>
                  <a:srgbClr val="253059"/>
                </a:solidFill>
              </a:rPr>
              <a:t>?</a:t>
            </a:r>
          </a:p>
        </p:txBody>
      </p:sp>
      <p:sp>
        <p:nvSpPr>
          <p:cNvPr id="12" name="Rectangle 11"/>
          <p:cNvSpPr/>
          <p:nvPr/>
        </p:nvSpPr>
        <p:spPr>
          <a:xfrm>
            <a:off x="5304431" y="6500810"/>
            <a:ext cx="1164037" cy="276999"/>
          </a:xfrm>
          <a:prstGeom prst="rect">
            <a:avLst/>
          </a:prstGeom>
        </p:spPr>
        <p:txBody>
          <a:bodyPr wrap="none">
            <a:spAutoFit/>
          </a:bodyPr>
          <a:lstStyle/>
          <a:p>
            <a:r>
              <a:rPr lang="en-GB" sz="1200" dirty="0">
                <a:solidFill>
                  <a:srgbClr val="FFFFFF"/>
                </a:solidFill>
                <a:cs typeface="Times New Roman" panose="02020603050405020304" pitchFamily="18" charset="0"/>
              </a:rPr>
              <a:t>©Yuxuan Wang</a:t>
            </a:r>
          </a:p>
        </p:txBody>
      </p:sp>
      <p:sp>
        <p:nvSpPr>
          <p:cNvPr id="13" name="Rectangle 12"/>
          <p:cNvSpPr/>
          <p:nvPr/>
        </p:nvSpPr>
        <p:spPr>
          <a:xfrm>
            <a:off x="11145192" y="6536812"/>
            <a:ext cx="1020600" cy="276999"/>
          </a:xfrm>
          <a:prstGeom prst="rect">
            <a:avLst/>
          </a:prstGeom>
        </p:spPr>
        <p:txBody>
          <a:bodyPr wrap="none">
            <a:spAutoFit/>
          </a:bodyPr>
          <a:lstStyle/>
          <a:p>
            <a:r>
              <a:rPr lang="en-GB" sz="1200" dirty="0" smtClean="0">
                <a:solidFill>
                  <a:srgbClr val="FFFFFF"/>
                </a:solidFill>
                <a:cs typeface="Times New Roman" panose="02020603050405020304" pitchFamily="18" charset="0"/>
              </a:rPr>
              <a:t>©Bernd Kunz</a:t>
            </a:r>
            <a:endParaRPr lang="en-GB" sz="1200" dirty="0">
              <a:solidFill>
                <a:srgbClr val="FFFFFF"/>
              </a:solidFill>
              <a:cs typeface="Times New Roman" panose="02020603050405020304" pitchFamily="18" charset="0"/>
            </a:endParaRPr>
          </a:p>
        </p:txBody>
      </p:sp>
    </p:spTree>
    <p:extLst>
      <p:ext uri="{BB962C8B-B14F-4D97-AF65-F5344CB8AC3E}">
        <p14:creationId xmlns:p14="http://schemas.microsoft.com/office/powerpoint/2010/main" val="249778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fade">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28B18E"/>
                </a:solidFill>
                <a:latin typeface="+mn-lt"/>
              </a:rPr>
              <a:t>Extinction</a:t>
            </a:r>
            <a:endParaRPr lang="en-GB" b="1" dirty="0">
              <a:solidFill>
                <a:srgbClr val="28B18E"/>
              </a:solidFill>
              <a:latin typeface="+mn-lt"/>
            </a:endParaRPr>
          </a:p>
        </p:txBody>
      </p:sp>
      <p:sp>
        <p:nvSpPr>
          <p:cNvPr id="3" name="Content Placeholder 2"/>
          <p:cNvSpPr>
            <a:spLocks noGrp="1"/>
          </p:cNvSpPr>
          <p:nvPr>
            <p:ph idx="1"/>
          </p:nvPr>
        </p:nvSpPr>
        <p:spPr>
          <a:xfrm>
            <a:off x="838200" y="1566334"/>
            <a:ext cx="11103864" cy="2414968"/>
          </a:xfrm>
        </p:spPr>
        <p:txBody>
          <a:bodyPr>
            <a:normAutofit fontScale="92500" lnSpcReduction="10000"/>
          </a:bodyPr>
          <a:lstStyle/>
          <a:p>
            <a:pPr marL="0" indent="0">
              <a:buNone/>
            </a:pPr>
            <a:r>
              <a:rPr lang="en-GB" sz="3400" b="1" dirty="0" smtClean="0">
                <a:solidFill>
                  <a:srgbClr val="0F1949"/>
                </a:solidFill>
              </a:rPr>
              <a:t>The 6</a:t>
            </a:r>
            <a:r>
              <a:rPr lang="en-GB" sz="3400" b="1" baseline="30000" dirty="0" smtClean="0">
                <a:solidFill>
                  <a:srgbClr val="0F1949"/>
                </a:solidFill>
              </a:rPr>
              <a:t>th</a:t>
            </a:r>
            <a:r>
              <a:rPr lang="en-GB" sz="3400" b="1" dirty="0" smtClean="0">
                <a:solidFill>
                  <a:srgbClr val="0F1949"/>
                </a:solidFill>
              </a:rPr>
              <a:t> mass extinction event is happening now</a:t>
            </a:r>
          </a:p>
          <a:p>
            <a:pPr marL="0" indent="0">
              <a:buNone/>
            </a:pPr>
            <a:r>
              <a:rPr lang="en-GB" sz="3400" dirty="0" smtClean="0">
                <a:solidFill>
                  <a:srgbClr val="0F1949"/>
                </a:solidFill>
              </a:rPr>
              <a:t>Extinction is currently 100 </a:t>
            </a:r>
            <a:r>
              <a:rPr lang="en-GB" sz="3400" dirty="0">
                <a:solidFill>
                  <a:srgbClr val="0F1949"/>
                </a:solidFill>
              </a:rPr>
              <a:t>to 1,000 times higher than natural background </a:t>
            </a:r>
            <a:r>
              <a:rPr lang="en-GB" sz="3400" dirty="0" smtClean="0">
                <a:solidFill>
                  <a:srgbClr val="0F1949"/>
                </a:solidFill>
              </a:rPr>
              <a:t>rates. Unlike previous mass extinction events, this one is being driven by human</a:t>
            </a:r>
          </a:p>
          <a:p>
            <a:pPr marL="0" indent="0">
              <a:buNone/>
            </a:pPr>
            <a:r>
              <a:rPr lang="en-GB" sz="3400" dirty="0" smtClean="0">
                <a:solidFill>
                  <a:srgbClr val="0F1949"/>
                </a:solidFill>
              </a:rPr>
              <a:t>activity.</a:t>
            </a:r>
          </a:p>
          <a:p>
            <a:pPr marL="0" indent="0">
              <a:buNone/>
            </a:pPr>
            <a:endParaRPr lang="en-GB" dirty="0"/>
          </a:p>
        </p:txBody>
      </p:sp>
      <p:pic>
        <p:nvPicPr>
          <p:cNvPr id="4098" name="Picture 2" descr="https://upload.wikimedia.org/wikipedia/commons/b/b2/Giant_Tortoise%2C_Galapag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496" y="2885810"/>
            <a:ext cx="5937504" cy="39721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308585" y="6581001"/>
            <a:ext cx="2678945" cy="553998"/>
          </a:xfrm>
          <a:prstGeom prst="rect">
            <a:avLst/>
          </a:prstGeom>
          <a:noFill/>
        </p:spPr>
        <p:txBody>
          <a:bodyPr wrap="square" rtlCol="0">
            <a:spAutoFit/>
          </a:bodyPr>
          <a:lstStyle/>
          <a:p>
            <a:r>
              <a:rPr lang="en-GB" sz="1200" dirty="0">
                <a:solidFill>
                  <a:schemeClr val="bg1"/>
                </a:solidFill>
                <a:cs typeface="Times New Roman" panose="02020603050405020304" pitchFamily="18" charset="0"/>
              </a:rPr>
              <a:t>©</a:t>
            </a:r>
            <a:r>
              <a:rPr lang="en-GB" sz="1200" dirty="0">
                <a:solidFill>
                  <a:schemeClr val="bg1"/>
                </a:solidFill>
              </a:rPr>
              <a:t>Arturo de Frias Marques</a:t>
            </a:r>
          </a:p>
          <a:p>
            <a:endParaRPr lang="en-GB" dirty="0"/>
          </a:p>
        </p:txBody>
      </p:sp>
      <p:sp>
        <p:nvSpPr>
          <p:cNvPr id="4" name="TextBox 3"/>
          <p:cNvSpPr txBox="1"/>
          <p:nvPr/>
        </p:nvSpPr>
        <p:spPr>
          <a:xfrm>
            <a:off x="838200" y="3963964"/>
            <a:ext cx="5032248" cy="2246769"/>
          </a:xfrm>
          <a:prstGeom prst="rect">
            <a:avLst/>
          </a:prstGeom>
          <a:noFill/>
        </p:spPr>
        <p:txBody>
          <a:bodyPr wrap="square" rtlCol="0">
            <a:spAutoFit/>
          </a:bodyPr>
          <a:lstStyle/>
          <a:p>
            <a:r>
              <a:rPr lang="en-GB" sz="2800" b="1" dirty="0">
                <a:solidFill>
                  <a:srgbClr val="0F1949"/>
                </a:solidFill>
              </a:rPr>
              <a:t>Lonesome George</a:t>
            </a:r>
          </a:p>
          <a:p>
            <a:r>
              <a:rPr lang="en-GB" sz="2800" dirty="0" smtClean="0">
                <a:solidFill>
                  <a:srgbClr val="0F1949"/>
                </a:solidFill>
              </a:rPr>
              <a:t>- the </a:t>
            </a:r>
            <a:r>
              <a:rPr lang="en-GB" sz="2800" dirty="0">
                <a:solidFill>
                  <a:srgbClr val="0F1949"/>
                </a:solidFill>
              </a:rPr>
              <a:t>last P</a:t>
            </a:r>
            <a:r>
              <a:rPr lang="en-GB" sz="2800" dirty="0" smtClean="0">
                <a:solidFill>
                  <a:srgbClr val="0F1949"/>
                </a:solidFill>
              </a:rPr>
              <a:t>inta </a:t>
            </a:r>
            <a:r>
              <a:rPr lang="en-GB" sz="2800" dirty="0">
                <a:solidFill>
                  <a:srgbClr val="0F1949"/>
                </a:solidFill>
              </a:rPr>
              <a:t>I</a:t>
            </a:r>
            <a:r>
              <a:rPr lang="en-GB" sz="2800" dirty="0" smtClean="0">
                <a:solidFill>
                  <a:srgbClr val="0F1949"/>
                </a:solidFill>
              </a:rPr>
              <a:t>sland </a:t>
            </a:r>
            <a:r>
              <a:rPr lang="en-GB" sz="2800" dirty="0">
                <a:solidFill>
                  <a:srgbClr val="0F1949"/>
                </a:solidFill>
              </a:rPr>
              <a:t>tortoise, died in 2012, age 101 years old</a:t>
            </a:r>
            <a:r>
              <a:rPr lang="en-GB" sz="2800" dirty="0" smtClean="0">
                <a:solidFill>
                  <a:srgbClr val="0F1949"/>
                </a:solidFill>
              </a:rPr>
              <a:t>. This species was wiped out by over hunting by humans. </a:t>
            </a:r>
            <a:endParaRPr lang="en-GB" sz="2800" b="1" dirty="0">
              <a:solidFill>
                <a:srgbClr val="0F1949"/>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1240" y="495568"/>
            <a:ext cx="1888236" cy="998200"/>
          </a:xfrm>
          <a:prstGeom prst="rect">
            <a:avLst/>
          </a:prstGeom>
        </p:spPr>
      </p:pic>
    </p:spTree>
    <p:extLst>
      <p:ext uri="{BB962C8B-B14F-4D97-AF65-F5344CB8AC3E}">
        <p14:creationId xmlns:p14="http://schemas.microsoft.com/office/powerpoint/2010/main" val="187753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4098"/>
                                        </p:tgtEl>
                                      </p:cBhvr>
                                    </p:animEffect>
                                    <p:animScale>
                                      <p:cBhvr>
                                        <p:cTn id="25" dur="250" autoRev="1" fill="hold"/>
                                        <p:tgtEl>
                                          <p:spTgt spid="4098"/>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fade">
                                      <p:cBhvr>
                                        <p:cTn id="3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GB" b="1" dirty="0" smtClean="0">
                <a:solidFill>
                  <a:srgbClr val="15B48D"/>
                </a:solidFill>
                <a:latin typeface="+mn-lt"/>
              </a:rPr>
              <a:t>Threatened species </a:t>
            </a:r>
            <a:endParaRPr lang="en-GB" b="1" dirty="0">
              <a:solidFill>
                <a:srgbClr val="15B48D"/>
              </a:solidFill>
              <a:latin typeface="+mn-lt"/>
            </a:endParaRPr>
          </a:p>
        </p:txBody>
      </p:sp>
      <p:pic>
        <p:nvPicPr>
          <p:cNvPr id="5" name="Picture 4"/>
          <p:cNvPicPr>
            <a:picLocks noChangeAspect="1"/>
          </p:cNvPicPr>
          <p:nvPr/>
        </p:nvPicPr>
        <p:blipFill rotWithShape="1">
          <a:blip r:embed="rId2"/>
          <a:srcRect l="769" t="56546" r="43364" b="20181"/>
          <a:stretch/>
        </p:blipFill>
        <p:spPr>
          <a:xfrm>
            <a:off x="3686919" y="4938498"/>
            <a:ext cx="8324755" cy="1950675"/>
          </a:xfrm>
          <a:prstGeom prst="rect">
            <a:avLst/>
          </a:prstGeom>
        </p:spPr>
      </p:pic>
      <p:sp>
        <p:nvSpPr>
          <p:cNvPr id="3" name="Content Placeholder 2"/>
          <p:cNvSpPr>
            <a:spLocks noGrp="1"/>
          </p:cNvSpPr>
          <p:nvPr>
            <p:ph idx="1"/>
          </p:nvPr>
        </p:nvSpPr>
        <p:spPr>
          <a:xfrm>
            <a:off x="838200" y="2115185"/>
            <a:ext cx="10515600" cy="4351338"/>
          </a:xfrm>
        </p:spPr>
        <p:txBody>
          <a:bodyPr/>
          <a:lstStyle/>
          <a:p>
            <a:pPr marL="0" indent="0">
              <a:buNone/>
            </a:pPr>
            <a:r>
              <a:rPr lang="en-GB" dirty="0" smtClean="0">
                <a:solidFill>
                  <a:srgbClr val="292F53"/>
                </a:solidFill>
              </a:rPr>
              <a:t>The </a:t>
            </a:r>
            <a:r>
              <a:rPr lang="en-GB" dirty="0">
                <a:solidFill>
                  <a:srgbClr val="292F53"/>
                </a:solidFill>
              </a:rPr>
              <a:t>IUCN Red List of Threatened Species™ is the world's most comprehensive inventory of the global conservation status of plant and animal species</a:t>
            </a:r>
            <a:r>
              <a:rPr lang="en-GB" dirty="0" smtClean="0">
                <a:solidFill>
                  <a:srgbClr val="292F53"/>
                </a:solidFill>
              </a:rPr>
              <a:t>.</a:t>
            </a:r>
          </a:p>
          <a:p>
            <a:pPr marL="0" indent="0">
              <a:buNone/>
            </a:pPr>
            <a:r>
              <a:rPr lang="en-GB" dirty="0" smtClean="0">
                <a:solidFill>
                  <a:srgbClr val="292F53"/>
                </a:solidFill>
                <a:hlinkClick r:id="rId3"/>
              </a:rPr>
              <a:t>www.iucnredlist.org</a:t>
            </a:r>
            <a:endParaRPr lang="en-GB" dirty="0" smtClean="0">
              <a:solidFill>
                <a:srgbClr val="292F53"/>
              </a:solidFill>
            </a:endParaRPr>
          </a:p>
          <a:p>
            <a:pPr marL="0" indent="0">
              <a:buNone/>
            </a:pPr>
            <a:endParaRPr lang="en-GB" dirty="0" smtClean="0">
              <a:solidFill>
                <a:srgbClr val="292F53"/>
              </a:solidFill>
            </a:endParaRPr>
          </a:p>
          <a:p>
            <a:pPr marL="0" indent="0">
              <a:buNone/>
            </a:pPr>
            <a:r>
              <a:rPr lang="en-GB" dirty="0" smtClean="0">
                <a:solidFill>
                  <a:srgbClr val="292F53"/>
                </a:solidFill>
              </a:rPr>
              <a:t>They rate species vulnerability to extinction based on population size and the rate of decline.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1680" y="466771"/>
            <a:ext cx="2122937" cy="1122273"/>
          </a:xfrm>
          <a:prstGeom prst="rect">
            <a:avLst/>
          </a:prstGeom>
        </p:spPr>
      </p:pic>
    </p:spTree>
    <p:extLst>
      <p:ext uri="{BB962C8B-B14F-4D97-AF65-F5344CB8AC3E}">
        <p14:creationId xmlns:p14="http://schemas.microsoft.com/office/powerpoint/2010/main" val="350134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3641" y="4126993"/>
            <a:ext cx="3441069" cy="2731007"/>
          </a:xfrm>
          <a:prstGeom prst="rect">
            <a:avLst/>
          </a:prstGeom>
        </p:spPr>
      </p:pic>
      <p:sp>
        <p:nvSpPr>
          <p:cNvPr id="3" name="Content Placeholder 2"/>
          <p:cNvSpPr>
            <a:spLocks noGrp="1"/>
          </p:cNvSpPr>
          <p:nvPr>
            <p:ph idx="1"/>
          </p:nvPr>
        </p:nvSpPr>
        <p:spPr>
          <a:xfrm>
            <a:off x="838200" y="1825624"/>
            <a:ext cx="10515600" cy="4590415"/>
          </a:xfrm>
        </p:spPr>
        <p:txBody>
          <a:bodyPr>
            <a:normAutofit lnSpcReduction="10000"/>
          </a:bodyPr>
          <a:lstStyle/>
          <a:p>
            <a:pPr marL="0" indent="0">
              <a:buNone/>
            </a:pPr>
            <a:r>
              <a:rPr lang="en-GB" dirty="0">
                <a:solidFill>
                  <a:srgbClr val="253059"/>
                </a:solidFill>
              </a:rPr>
              <a:t>Use our website to help you investigate a species that is threatened enough to be on our nationally important list and fill in the blank factsheet. </a:t>
            </a:r>
          </a:p>
          <a:p>
            <a:pPr marL="0" indent="0">
              <a:buNone/>
            </a:pPr>
            <a:r>
              <a:rPr lang="en-GB" dirty="0">
                <a:solidFill>
                  <a:srgbClr val="253059"/>
                </a:solidFill>
                <a:hlinkClick r:id="rId3"/>
              </a:rPr>
              <a:t>https://british-dragonflies.org.uk/content/conservation</a:t>
            </a:r>
            <a:r>
              <a:rPr lang="en-GB" dirty="0">
                <a:solidFill>
                  <a:srgbClr val="253059"/>
                </a:solidFill>
              </a:rPr>
              <a:t> </a:t>
            </a:r>
          </a:p>
          <a:p>
            <a:pPr marL="0" indent="0">
              <a:buNone/>
            </a:pPr>
            <a:endParaRPr lang="en-GB" dirty="0">
              <a:solidFill>
                <a:srgbClr val="253059"/>
              </a:solidFill>
            </a:endParaRPr>
          </a:p>
          <a:p>
            <a:pPr marL="0" indent="0">
              <a:buNone/>
            </a:pPr>
            <a:r>
              <a:rPr lang="en-GB" dirty="0" smtClean="0">
                <a:solidFill>
                  <a:srgbClr val="253059"/>
                </a:solidFill>
              </a:rPr>
              <a:t>You need to draw your species and provide information on its:</a:t>
            </a:r>
          </a:p>
          <a:p>
            <a:pPr marL="514338" indent="-514338">
              <a:buAutoNum type="arabicPeriod"/>
            </a:pPr>
            <a:r>
              <a:rPr lang="en-GB" dirty="0" smtClean="0">
                <a:solidFill>
                  <a:srgbClr val="253059"/>
                </a:solidFill>
              </a:rPr>
              <a:t>Range (where is it found)?</a:t>
            </a:r>
          </a:p>
          <a:p>
            <a:pPr marL="514338" indent="-514338">
              <a:buAutoNum type="arabicPeriod"/>
            </a:pPr>
            <a:r>
              <a:rPr lang="en-GB" dirty="0" smtClean="0">
                <a:solidFill>
                  <a:srgbClr val="253059"/>
                </a:solidFill>
              </a:rPr>
              <a:t>Habitat</a:t>
            </a:r>
          </a:p>
          <a:p>
            <a:pPr marL="514338" indent="-514338">
              <a:buAutoNum type="arabicPeriod"/>
            </a:pPr>
            <a:r>
              <a:rPr lang="en-GB" dirty="0" smtClean="0">
                <a:solidFill>
                  <a:srgbClr val="253059"/>
                </a:solidFill>
              </a:rPr>
              <a:t>Threats </a:t>
            </a:r>
          </a:p>
          <a:p>
            <a:pPr marL="514338" indent="-514338">
              <a:buAutoNum type="arabicPeriod"/>
            </a:pPr>
            <a:r>
              <a:rPr lang="en-GB" dirty="0" smtClean="0">
                <a:solidFill>
                  <a:srgbClr val="253059"/>
                </a:solidFill>
              </a:rPr>
              <a:t>Conservation</a:t>
            </a:r>
            <a:endParaRPr lang="en-GB" dirty="0">
              <a:solidFill>
                <a:srgbClr val="253059"/>
              </a:solidFill>
            </a:endParaRPr>
          </a:p>
        </p:txBody>
      </p:sp>
      <p:sp>
        <p:nvSpPr>
          <p:cNvPr id="6" name="Title 1"/>
          <p:cNvSpPr txBox="1">
            <a:spLocks/>
          </p:cNvSpPr>
          <p:nvPr/>
        </p:nvSpPr>
        <p:spPr>
          <a:xfrm>
            <a:off x="838200" y="3027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smtClean="0">
                <a:solidFill>
                  <a:srgbClr val="13B28F"/>
                </a:solidFill>
                <a:latin typeface="+mn-lt"/>
              </a:rPr>
              <a:t>Activity 3: </a:t>
            </a:r>
            <a:r>
              <a:rPr lang="en-GB" sz="4000" b="1" dirty="0" smtClean="0">
                <a:solidFill>
                  <a:srgbClr val="292F53"/>
                </a:solidFill>
                <a:latin typeface="+mn-lt"/>
              </a:rPr>
              <a:t>Threatened</a:t>
            </a:r>
            <a:r>
              <a:rPr lang="en-GB" sz="4000" b="1" dirty="0">
                <a:solidFill>
                  <a:srgbClr val="292F53"/>
                </a:solidFill>
                <a:latin typeface="+mn-lt"/>
              </a:rPr>
              <a:t> </a:t>
            </a:r>
            <a:r>
              <a:rPr lang="en-GB" sz="4000" b="1" dirty="0" smtClean="0">
                <a:solidFill>
                  <a:srgbClr val="292F53"/>
                </a:solidFill>
                <a:latin typeface="+mn-lt"/>
              </a:rPr>
              <a:t>Dragonfly Species </a:t>
            </a:r>
            <a:r>
              <a:rPr lang="en-GB" sz="4000" b="1" dirty="0">
                <a:solidFill>
                  <a:srgbClr val="292F53"/>
                </a:solidFill>
                <a:latin typeface="+mn-lt"/>
              </a:rPr>
              <a:t>I</a:t>
            </a:r>
            <a:r>
              <a:rPr lang="en-GB" sz="4000" b="1" dirty="0" smtClean="0">
                <a:solidFill>
                  <a:srgbClr val="292F53"/>
                </a:solidFill>
                <a:latin typeface="+mn-lt"/>
              </a:rPr>
              <a:t>nvestigation </a:t>
            </a:r>
            <a:endParaRPr lang="en-GB" sz="4000" b="1" dirty="0">
              <a:solidFill>
                <a:srgbClr val="292F53"/>
              </a:solidFill>
              <a:latin typeface="+mn-lt"/>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3539" y="349184"/>
            <a:ext cx="1742342" cy="921074"/>
          </a:xfrm>
          <a:prstGeom prst="rect">
            <a:avLst/>
          </a:prstGeom>
        </p:spPr>
      </p:pic>
    </p:spTree>
    <p:extLst>
      <p:ext uri="{BB962C8B-B14F-4D97-AF65-F5344CB8AC3E}">
        <p14:creationId xmlns:p14="http://schemas.microsoft.com/office/powerpoint/2010/main" val="105222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AB18D"/>
                </a:solidFill>
                <a:latin typeface="+mn-lt"/>
              </a:rPr>
              <a:t>Evolution</a:t>
            </a:r>
            <a:endParaRPr lang="en-GB" b="1" dirty="0">
              <a:solidFill>
                <a:srgbClr val="1AB18D"/>
              </a:solidFill>
              <a:latin typeface="+mn-lt"/>
            </a:endParaRPr>
          </a:p>
        </p:txBody>
      </p:sp>
      <p:sp>
        <p:nvSpPr>
          <p:cNvPr id="3" name="Content Placeholder 2"/>
          <p:cNvSpPr>
            <a:spLocks noGrp="1"/>
          </p:cNvSpPr>
          <p:nvPr>
            <p:ph idx="1"/>
          </p:nvPr>
        </p:nvSpPr>
        <p:spPr>
          <a:xfrm>
            <a:off x="838200" y="1834748"/>
            <a:ext cx="10515600" cy="4351339"/>
          </a:xfrm>
        </p:spPr>
        <p:txBody>
          <a:bodyPr>
            <a:normAutofit lnSpcReduction="10000"/>
          </a:bodyPr>
          <a:lstStyle/>
          <a:p>
            <a:pPr marL="0" indent="0">
              <a:buNone/>
            </a:pPr>
            <a:r>
              <a:rPr lang="en-GB" b="1" dirty="0" smtClean="0">
                <a:solidFill>
                  <a:srgbClr val="1AB18D"/>
                </a:solidFill>
              </a:rPr>
              <a:t>What is it?</a:t>
            </a:r>
          </a:p>
          <a:p>
            <a:pPr marL="0" indent="0">
              <a:buNone/>
            </a:pPr>
            <a:r>
              <a:rPr lang="en-GB" b="1" dirty="0" smtClean="0">
                <a:solidFill>
                  <a:srgbClr val="292F53"/>
                </a:solidFill>
              </a:rPr>
              <a:t>Evolution</a:t>
            </a:r>
            <a:r>
              <a:rPr lang="en-GB" dirty="0" smtClean="0">
                <a:solidFill>
                  <a:srgbClr val="292F53"/>
                </a:solidFill>
              </a:rPr>
              <a:t> is a </a:t>
            </a:r>
            <a:r>
              <a:rPr lang="en-GB" b="1" dirty="0" smtClean="0">
                <a:solidFill>
                  <a:srgbClr val="292F53"/>
                </a:solidFill>
              </a:rPr>
              <a:t>scientific theory </a:t>
            </a:r>
            <a:r>
              <a:rPr lang="en-GB" dirty="0" smtClean="0">
                <a:solidFill>
                  <a:srgbClr val="292F53"/>
                </a:solidFill>
              </a:rPr>
              <a:t>that seeks to explain the </a:t>
            </a:r>
            <a:r>
              <a:rPr lang="en-GB" b="1" dirty="0" smtClean="0">
                <a:solidFill>
                  <a:srgbClr val="292F53"/>
                </a:solidFill>
              </a:rPr>
              <a:t>diversity of life </a:t>
            </a:r>
            <a:r>
              <a:rPr lang="en-GB" dirty="0" smtClean="0">
                <a:solidFill>
                  <a:srgbClr val="292F53"/>
                </a:solidFill>
              </a:rPr>
              <a:t>we see on the planet today.</a:t>
            </a:r>
          </a:p>
          <a:p>
            <a:pPr marL="0" indent="0">
              <a:buNone/>
            </a:pPr>
            <a:r>
              <a:rPr lang="en-GB" dirty="0" smtClean="0">
                <a:solidFill>
                  <a:srgbClr val="292F53"/>
                </a:solidFill>
              </a:rPr>
              <a:t>Evolution is the change </a:t>
            </a:r>
            <a:r>
              <a:rPr lang="en-GB" dirty="0">
                <a:solidFill>
                  <a:srgbClr val="292F53"/>
                </a:solidFill>
              </a:rPr>
              <a:t>in the </a:t>
            </a:r>
            <a:r>
              <a:rPr lang="en-GB" dirty="0" smtClean="0">
                <a:solidFill>
                  <a:srgbClr val="292F53"/>
                </a:solidFill>
              </a:rPr>
              <a:t>heritable characteristics </a:t>
            </a:r>
            <a:r>
              <a:rPr lang="en-GB" dirty="0">
                <a:solidFill>
                  <a:srgbClr val="292F53"/>
                </a:solidFill>
              </a:rPr>
              <a:t>of </a:t>
            </a:r>
            <a:r>
              <a:rPr lang="en-GB" dirty="0" smtClean="0">
                <a:solidFill>
                  <a:srgbClr val="292F53"/>
                </a:solidFill>
              </a:rPr>
              <a:t>species’ populations, over time. </a:t>
            </a:r>
          </a:p>
          <a:p>
            <a:pPr marL="0" indent="0">
              <a:buNone/>
            </a:pPr>
            <a:endParaRPr lang="en-GB" dirty="0" smtClean="0"/>
          </a:p>
          <a:p>
            <a:pPr marL="0" indent="0">
              <a:buNone/>
            </a:pPr>
            <a:r>
              <a:rPr lang="en-GB" b="1" dirty="0" smtClean="0">
                <a:solidFill>
                  <a:srgbClr val="1AB18D"/>
                </a:solidFill>
              </a:rPr>
              <a:t>What does it do?</a:t>
            </a:r>
          </a:p>
          <a:p>
            <a:pPr marL="0" indent="0">
              <a:buNone/>
            </a:pPr>
            <a:r>
              <a:rPr lang="en-GB" dirty="0" smtClean="0">
                <a:solidFill>
                  <a:srgbClr val="292F53"/>
                </a:solidFill>
              </a:rPr>
              <a:t>These changes can create differences between populations of the same species. Over time a population can change so much that it becomes a </a:t>
            </a:r>
            <a:r>
              <a:rPr lang="en-GB" b="1" dirty="0" smtClean="0">
                <a:solidFill>
                  <a:srgbClr val="292F53"/>
                </a:solidFill>
              </a:rPr>
              <a:t>new species</a:t>
            </a:r>
            <a:r>
              <a:rPr lang="en-GB" dirty="0" smtClean="0">
                <a:solidFill>
                  <a:srgbClr val="292F53"/>
                </a:solidFill>
              </a:rPr>
              <a:t>!</a:t>
            </a:r>
          </a:p>
          <a:p>
            <a:pPr marL="0" indent="0">
              <a:buNone/>
            </a:pPr>
            <a:endParaRPr lang="en-GB" dirty="0"/>
          </a:p>
          <a:p>
            <a:pPr marL="0" indent="0">
              <a:buNone/>
            </a:pP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spTree>
    <p:extLst>
      <p:ext uri="{BB962C8B-B14F-4D97-AF65-F5344CB8AC3E}">
        <p14:creationId xmlns:p14="http://schemas.microsoft.com/office/powerpoint/2010/main" val="207638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AB18D"/>
                </a:solidFill>
                <a:latin typeface="+mn-lt"/>
              </a:rPr>
              <a:t>Biodiversity</a:t>
            </a:r>
            <a:endParaRPr lang="en-GB" b="1" dirty="0">
              <a:solidFill>
                <a:srgbClr val="1AB18D"/>
              </a:solidFill>
              <a:latin typeface="+mn-lt"/>
            </a:endParaRPr>
          </a:p>
        </p:txBody>
      </p:sp>
      <p:sp>
        <p:nvSpPr>
          <p:cNvPr id="3" name="Content Placeholder 2"/>
          <p:cNvSpPr>
            <a:spLocks noGrp="1"/>
          </p:cNvSpPr>
          <p:nvPr>
            <p:ph idx="1"/>
          </p:nvPr>
        </p:nvSpPr>
        <p:spPr>
          <a:xfrm>
            <a:off x="838200" y="2163655"/>
            <a:ext cx="7170683" cy="4694345"/>
          </a:xfrm>
        </p:spPr>
        <p:txBody>
          <a:bodyPr>
            <a:normAutofit/>
          </a:bodyPr>
          <a:lstStyle/>
          <a:p>
            <a:pPr marL="0" indent="0">
              <a:buNone/>
            </a:pPr>
            <a:r>
              <a:rPr lang="en-GB" b="1" dirty="0" smtClean="0">
                <a:solidFill>
                  <a:srgbClr val="0F1949"/>
                </a:solidFill>
              </a:rPr>
              <a:t>What is biodiversity?</a:t>
            </a:r>
          </a:p>
          <a:p>
            <a:pPr marL="0" indent="0">
              <a:buNone/>
            </a:pPr>
            <a:r>
              <a:rPr lang="en-US" dirty="0">
                <a:solidFill>
                  <a:srgbClr val="0F1949"/>
                </a:solidFill>
              </a:rPr>
              <a:t>T</a:t>
            </a:r>
            <a:r>
              <a:rPr lang="en-US" dirty="0" smtClean="0">
                <a:solidFill>
                  <a:srgbClr val="0F1949"/>
                </a:solidFill>
              </a:rPr>
              <a:t>he </a:t>
            </a:r>
            <a:r>
              <a:rPr lang="en-US" dirty="0">
                <a:solidFill>
                  <a:srgbClr val="0F1949"/>
                </a:solidFill>
              </a:rPr>
              <a:t>variety of life found in a place on Earth or, often, the total variety of life on </a:t>
            </a:r>
            <a:r>
              <a:rPr lang="en-US" dirty="0" smtClean="0">
                <a:solidFill>
                  <a:srgbClr val="0F1949"/>
                </a:solidFill>
              </a:rPr>
              <a:t>Earth – it is also </a:t>
            </a:r>
            <a:r>
              <a:rPr lang="en-US" dirty="0">
                <a:solidFill>
                  <a:srgbClr val="0F1949"/>
                </a:solidFill>
              </a:rPr>
              <a:t>called biological </a:t>
            </a:r>
            <a:r>
              <a:rPr lang="en-US" dirty="0" smtClean="0">
                <a:solidFill>
                  <a:srgbClr val="0F1949"/>
                </a:solidFill>
              </a:rPr>
              <a:t>diversity. </a:t>
            </a:r>
          </a:p>
          <a:p>
            <a:pPr marL="0" indent="0">
              <a:buNone/>
            </a:pPr>
            <a:r>
              <a:rPr lang="en-GB" dirty="0" smtClean="0">
                <a:solidFill>
                  <a:srgbClr val="0F1949"/>
                </a:solidFill>
              </a:rPr>
              <a:t>We look at genetic diversity, species diversity and diversity at ecosystem level. </a:t>
            </a:r>
          </a:p>
          <a:p>
            <a:pPr marL="0" indent="0">
              <a:buNone/>
            </a:pPr>
            <a:endParaRPr lang="en-GB" b="1" dirty="0" smtClean="0">
              <a:solidFill>
                <a:srgbClr val="0F1949"/>
              </a:solidFill>
            </a:endParaRPr>
          </a:p>
          <a:p>
            <a:pPr marL="0" indent="0">
              <a:buNone/>
            </a:pPr>
            <a:endParaRPr lang="en-GB" b="1" dirty="0" smtClean="0">
              <a:solidFill>
                <a:srgbClr val="0F1949"/>
              </a:solidFill>
            </a:endParaRPr>
          </a:p>
          <a:p>
            <a:pPr marL="0" indent="0">
              <a:buNone/>
            </a:pPr>
            <a:r>
              <a:rPr lang="en-GB" b="1" dirty="0" smtClean="0">
                <a:solidFill>
                  <a:srgbClr val="0F1949"/>
                </a:solidFill>
              </a:rPr>
              <a:t>Why is it important to maintain biodiversity? </a:t>
            </a:r>
            <a:endParaRPr lang="en-GB"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0882"/>
          <a:stretch/>
        </p:blipFill>
        <p:spPr>
          <a:xfrm>
            <a:off x="7945821" y="1690690"/>
            <a:ext cx="4246180" cy="5189701"/>
          </a:xfrm>
          <a:prstGeom prst="rect">
            <a:avLst/>
          </a:prstGeom>
        </p:spPr>
      </p:pic>
      <p:sp>
        <p:nvSpPr>
          <p:cNvPr id="4" name="TextBox 3"/>
          <p:cNvSpPr txBox="1"/>
          <p:nvPr/>
        </p:nvSpPr>
        <p:spPr>
          <a:xfrm>
            <a:off x="10479121" y="6511059"/>
            <a:ext cx="4992131" cy="369332"/>
          </a:xfrm>
          <a:prstGeom prst="rect">
            <a:avLst/>
          </a:prstGeom>
          <a:noFill/>
        </p:spPr>
        <p:txBody>
          <a:bodyPr wrap="square" rtlCol="0">
            <a:spAutoFit/>
          </a:bodyPr>
          <a:lstStyle/>
          <a:p>
            <a:r>
              <a:rPr lang="en-GB" dirty="0">
                <a:solidFill>
                  <a:schemeClr val="bg1"/>
                </a:solidFill>
                <a:latin typeface="Times New Roman" panose="02020603050405020304" pitchFamily="18" charset="0"/>
                <a:cs typeface="Times New Roman" panose="02020603050405020304" pitchFamily="18" charset="0"/>
              </a:rPr>
              <a:t>©</a:t>
            </a:r>
            <a:r>
              <a:rPr lang="en-GB" dirty="0">
                <a:solidFill>
                  <a:schemeClr val="bg1"/>
                </a:solidFill>
              </a:rPr>
              <a:t> Barta IV, flickr</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2146" y="299897"/>
            <a:ext cx="2041684" cy="1079319"/>
          </a:xfrm>
          <a:prstGeom prst="rect">
            <a:avLst/>
          </a:prstGeom>
        </p:spPr>
      </p:pic>
    </p:spTree>
    <p:extLst>
      <p:ext uri="{BB962C8B-B14F-4D97-AF65-F5344CB8AC3E}">
        <p14:creationId xmlns:p14="http://schemas.microsoft.com/office/powerpoint/2010/main" val="254112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903" y="369488"/>
            <a:ext cx="10515600" cy="1325563"/>
          </a:xfrm>
        </p:spPr>
        <p:txBody>
          <a:bodyPr/>
          <a:lstStyle/>
          <a:p>
            <a:r>
              <a:rPr lang="en-GB" b="1" dirty="0" smtClean="0">
                <a:solidFill>
                  <a:srgbClr val="28B18E"/>
                </a:solidFill>
                <a:latin typeface="+mn-lt"/>
              </a:rPr>
              <a:t>Biodiversity</a:t>
            </a:r>
            <a:endParaRPr lang="en-GB" b="1" dirty="0">
              <a:solidFill>
                <a:srgbClr val="28B18E"/>
              </a:solidFill>
              <a:latin typeface="+mn-lt"/>
            </a:endParaRPr>
          </a:p>
        </p:txBody>
      </p:sp>
      <p:sp>
        <p:nvSpPr>
          <p:cNvPr id="3" name="Content Placeholder 2"/>
          <p:cNvSpPr>
            <a:spLocks noGrp="1"/>
          </p:cNvSpPr>
          <p:nvPr>
            <p:ph idx="1"/>
          </p:nvPr>
        </p:nvSpPr>
        <p:spPr>
          <a:xfrm>
            <a:off x="409903" y="1799038"/>
            <a:ext cx="6015155" cy="4679239"/>
          </a:xfrm>
        </p:spPr>
        <p:txBody>
          <a:bodyPr>
            <a:normAutofit fontScale="92500" lnSpcReduction="20000"/>
          </a:bodyPr>
          <a:lstStyle/>
          <a:p>
            <a:pPr marL="0" indent="0">
              <a:buNone/>
            </a:pPr>
            <a:r>
              <a:rPr lang="en-US" b="1" dirty="0" smtClean="0">
                <a:solidFill>
                  <a:srgbClr val="292F53"/>
                </a:solidFill>
              </a:rPr>
              <a:t>Ecosystem </a:t>
            </a:r>
            <a:r>
              <a:rPr lang="en-US" b="1" dirty="0">
                <a:solidFill>
                  <a:srgbClr val="292F53"/>
                </a:solidFill>
              </a:rPr>
              <a:t>services </a:t>
            </a:r>
            <a:r>
              <a:rPr lang="en-US" dirty="0" smtClean="0">
                <a:solidFill>
                  <a:srgbClr val="292F53"/>
                </a:solidFill>
              </a:rPr>
              <a:t>are </a:t>
            </a:r>
            <a:r>
              <a:rPr lang="en-US" dirty="0">
                <a:solidFill>
                  <a:srgbClr val="292F53"/>
                </a:solidFill>
              </a:rPr>
              <a:t>the many and varied benefits that humans freely gain from the natural environment and from </a:t>
            </a:r>
            <a:r>
              <a:rPr lang="en-US" dirty="0" smtClean="0">
                <a:solidFill>
                  <a:srgbClr val="292F53"/>
                </a:solidFill>
              </a:rPr>
              <a:t>properly functioning </a:t>
            </a:r>
            <a:r>
              <a:rPr lang="en-US" dirty="0">
                <a:solidFill>
                  <a:srgbClr val="292F53"/>
                </a:solidFill>
              </a:rPr>
              <a:t>ecosystems.</a:t>
            </a:r>
          </a:p>
          <a:p>
            <a:pPr marL="0" indent="0">
              <a:buNone/>
            </a:pPr>
            <a:endParaRPr lang="en-GB" b="1" dirty="0" smtClean="0">
              <a:solidFill>
                <a:srgbClr val="292F53"/>
              </a:solidFill>
            </a:endParaRPr>
          </a:p>
          <a:p>
            <a:pPr marL="0" indent="0">
              <a:buNone/>
            </a:pPr>
            <a:r>
              <a:rPr lang="en-GB" dirty="0" smtClean="0">
                <a:solidFill>
                  <a:srgbClr val="292F53"/>
                </a:solidFill>
              </a:rPr>
              <a:t>Such as: </a:t>
            </a:r>
          </a:p>
          <a:p>
            <a:pPr marL="0" indent="0">
              <a:buNone/>
            </a:pPr>
            <a:endParaRPr lang="en-GB" dirty="0">
              <a:solidFill>
                <a:srgbClr val="292F53"/>
              </a:solidFill>
            </a:endParaRPr>
          </a:p>
          <a:p>
            <a:pPr marL="0" indent="0">
              <a:buNone/>
            </a:pPr>
            <a:r>
              <a:rPr lang="en-GB" dirty="0" smtClean="0">
                <a:solidFill>
                  <a:srgbClr val="292F53"/>
                </a:solidFill>
              </a:rPr>
              <a:t>Healthy soil</a:t>
            </a:r>
          </a:p>
          <a:p>
            <a:pPr marL="0" indent="0">
              <a:buNone/>
            </a:pPr>
            <a:endParaRPr lang="en-GB" dirty="0">
              <a:solidFill>
                <a:srgbClr val="292F53"/>
              </a:solidFill>
            </a:endParaRPr>
          </a:p>
          <a:p>
            <a:pPr marL="0" indent="0">
              <a:buNone/>
            </a:pPr>
            <a:r>
              <a:rPr lang="en-GB" dirty="0" smtClean="0">
                <a:solidFill>
                  <a:srgbClr val="292F53"/>
                </a:solidFill>
              </a:rPr>
              <a:t>Pollination</a:t>
            </a:r>
          </a:p>
          <a:p>
            <a:pPr marL="0" indent="0">
              <a:buNone/>
            </a:pPr>
            <a:endParaRPr lang="en-GB" dirty="0">
              <a:solidFill>
                <a:srgbClr val="292F53"/>
              </a:solidFill>
            </a:endParaRPr>
          </a:p>
          <a:p>
            <a:pPr marL="0" indent="0">
              <a:buNone/>
            </a:pPr>
            <a:r>
              <a:rPr lang="en-GB" dirty="0" smtClean="0">
                <a:solidFill>
                  <a:srgbClr val="292F53"/>
                </a:solidFill>
              </a:rPr>
              <a:t>Stable climate</a:t>
            </a:r>
          </a:p>
          <a:p>
            <a:pPr marL="0" indent="0">
              <a:buNone/>
            </a:pPr>
            <a:endParaRPr lang="en-GB" dirty="0"/>
          </a:p>
          <a:p>
            <a:pPr marL="0" indent="0">
              <a:buNone/>
            </a:pPr>
            <a:endParaRPr lang="en-GB" dirty="0"/>
          </a:p>
          <a:p>
            <a:pPr marL="0" indent="0">
              <a:buNone/>
            </a:pPr>
            <a:endParaRPr lang="en-GB"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8152" y="1"/>
            <a:ext cx="5778501" cy="385233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13216"/>
          <a:stretch/>
        </p:blipFill>
        <p:spPr>
          <a:xfrm>
            <a:off x="6468152" y="3375152"/>
            <a:ext cx="5821595" cy="3482848"/>
          </a:xfrm>
          <a:prstGeom prst="rect">
            <a:avLst/>
          </a:prstGeom>
        </p:spPr>
      </p:pic>
      <p:sp>
        <p:nvSpPr>
          <p:cNvPr id="7" name="TextBox 6"/>
          <p:cNvSpPr txBox="1"/>
          <p:nvPr/>
        </p:nvSpPr>
        <p:spPr>
          <a:xfrm>
            <a:off x="11034118" y="6478277"/>
            <a:ext cx="2511256" cy="276999"/>
          </a:xfrm>
          <a:prstGeom prst="rect">
            <a:avLst/>
          </a:prstGeom>
          <a:noFill/>
        </p:spPr>
        <p:txBody>
          <a:bodyPr wrap="square" rtlCol="0">
            <a:spAutoFit/>
          </a:bodyPr>
          <a:lstStyle/>
          <a:p>
            <a:r>
              <a:rPr lang="en-GB" sz="1200" dirty="0">
                <a:solidFill>
                  <a:srgbClr val="253059"/>
                </a:solidFill>
                <a:cs typeface="Times New Roman" panose="02020603050405020304" pitchFamily="18" charset="0"/>
              </a:rPr>
              <a:t>©</a:t>
            </a:r>
            <a:r>
              <a:rPr lang="en-GB" sz="1200" dirty="0">
                <a:solidFill>
                  <a:srgbClr val="253059"/>
                </a:solidFill>
              </a:rPr>
              <a:t> Renee Grayson</a:t>
            </a:r>
          </a:p>
        </p:txBody>
      </p:sp>
      <p:sp>
        <p:nvSpPr>
          <p:cNvPr id="8" name="TextBox 7"/>
          <p:cNvSpPr txBox="1"/>
          <p:nvPr/>
        </p:nvSpPr>
        <p:spPr>
          <a:xfrm>
            <a:off x="10952299" y="3013717"/>
            <a:ext cx="2674895" cy="276999"/>
          </a:xfrm>
          <a:prstGeom prst="rect">
            <a:avLst/>
          </a:prstGeom>
          <a:noFill/>
        </p:spPr>
        <p:txBody>
          <a:bodyPr wrap="square" rtlCol="0">
            <a:spAutoFit/>
          </a:bodyPr>
          <a:lstStyle/>
          <a:p>
            <a:r>
              <a:rPr lang="en-GB" sz="1200" dirty="0">
                <a:solidFill>
                  <a:schemeClr val="bg1"/>
                </a:solidFill>
                <a:cs typeface="Times New Roman" panose="02020603050405020304" pitchFamily="18" charset="0"/>
              </a:rPr>
              <a:t>©</a:t>
            </a:r>
            <a:r>
              <a:rPr lang="en-GB" sz="1200" dirty="0">
                <a:solidFill>
                  <a:schemeClr val="bg1"/>
                </a:solidFill>
              </a:rPr>
              <a:t>Chia Ying Yang</a:t>
            </a:r>
          </a:p>
        </p:txBody>
      </p:sp>
    </p:spTree>
    <p:extLst>
      <p:ext uri="{BB962C8B-B14F-4D97-AF65-F5344CB8AC3E}">
        <p14:creationId xmlns:p14="http://schemas.microsoft.com/office/powerpoint/2010/main" val="1766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5B48D"/>
                </a:solidFill>
                <a:latin typeface="+mn-lt"/>
              </a:rPr>
              <a:t>Biodiversity</a:t>
            </a:r>
            <a:endParaRPr lang="en-GB" b="1" dirty="0">
              <a:solidFill>
                <a:srgbClr val="15B48D"/>
              </a:solidFill>
              <a:latin typeface="+mn-lt"/>
            </a:endParaRPr>
          </a:p>
        </p:txBody>
      </p:sp>
      <p:sp>
        <p:nvSpPr>
          <p:cNvPr id="3" name="Content Placeholder 2"/>
          <p:cNvSpPr>
            <a:spLocks noGrp="1"/>
          </p:cNvSpPr>
          <p:nvPr>
            <p:ph idx="1"/>
          </p:nvPr>
        </p:nvSpPr>
        <p:spPr/>
        <p:txBody>
          <a:bodyPr/>
          <a:lstStyle/>
          <a:p>
            <a:pPr marL="0" indent="0">
              <a:buNone/>
            </a:pPr>
            <a:r>
              <a:rPr lang="en-GB" dirty="0" smtClean="0">
                <a:solidFill>
                  <a:srgbClr val="253059"/>
                </a:solidFill>
              </a:rPr>
              <a:t>We need biological resources such as . . .</a:t>
            </a:r>
          </a:p>
          <a:p>
            <a:endParaRPr lang="en-GB" dirty="0">
              <a:solidFill>
                <a:srgbClr val="253059"/>
              </a:solidFill>
            </a:endParaRPr>
          </a:p>
          <a:p>
            <a:pPr marL="0" indent="0">
              <a:buNone/>
            </a:pPr>
            <a:r>
              <a:rPr lang="en-GB" dirty="0" smtClean="0">
                <a:solidFill>
                  <a:srgbClr val="253059"/>
                </a:solidFill>
              </a:rPr>
              <a:t>Food</a:t>
            </a:r>
          </a:p>
          <a:p>
            <a:pPr marL="0" indent="0">
              <a:buNone/>
            </a:pPr>
            <a:endParaRPr lang="en-GB" dirty="0" smtClean="0">
              <a:solidFill>
                <a:srgbClr val="253059"/>
              </a:solidFill>
            </a:endParaRPr>
          </a:p>
          <a:p>
            <a:pPr marL="0" indent="0">
              <a:buNone/>
            </a:pPr>
            <a:r>
              <a:rPr lang="en-GB" dirty="0" smtClean="0">
                <a:solidFill>
                  <a:srgbClr val="253059"/>
                </a:solidFill>
              </a:rPr>
              <a:t>Medicine</a:t>
            </a:r>
          </a:p>
          <a:p>
            <a:pPr marL="0" indent="0">
              <a:buNone/>
            </a:pPr>
            <a:endParaRPr lang="en-GB" dirty="0" smtClean="0">
              <a:solidFill>
                <a:srgbClr val="253059"/>
              </a:solidFill>
            </a:endParaRPr>
          </a:p>
          <a:p>
            <a:pPr marL="0" indent="0">
              <a:buNone/>
            </a:pPr>
            <a:r>
              <a:rPr lang="en-GB" dirty="0" smtClean="0">
                <a:solidFill>
                  <a:srgbClr val="253059"/>
                </a:solidFill>
              </a:rPr>
              <a:t>Materials </a:t>
            </a:r>
          </a:p>
          <a:p>
            <a:pPr marL="0" indent="0">
              <a:buNone/>
            </a:pPr>
            <a:endParaRPr lang="en-GB"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143"/>
          <a:stretch/>
        </p:blipFill>
        <p:spPr>
          <a:xfrm>
            <a:off x="8842387" y="2644788"/>
            <a:ext cx="3349613" cy="4236463"/>
          </a:xfrm>
          <a:prstGeom prst="rect">
            <a:avLst/>
          </a:prstGeom>
        </p:spPr>
      </p:pic>
      <p:sp>
        <p:nvSpPr>
          <p:cNvPr id="5" name="TextBox 4"/>
          <p:cNvSpPr txBox="1"/>
          <p:nvPr/>
        </p:nvSpPr>
        <p:spPr>
          <a:xfrm>
            <a:off x="10929025" y="6577063"/>
            <a:ext cx="1448982" cy="553998"/>
          </a:xfrm>
          <a:prstGeom prst="rect">
            <a:avLst/>
          </a:prstGeom>
          <a:noFill/>
        </p:spPr>
        <p:txBody>
          <a:bodyPr wrap="square" rtlCol="0">
            <a:spAutoFit/>
          </a:bodyPr>
          <a:lstStyle/>
          <a:p>
            <a:r>
              <a:rPr lang="en-GB" sz="1200" dirty="0">
                <a:solidFill>
                  <a:srgbClr val="253059"/>
                </a:solidFill>
                <a:cs typeface="Times New Roman" panose="02020603050405020304" pitchFamily="18" charset="0"/>
              </a:rPr>
              <a:t>©</a:t>
            </a:r>
            <a:r>
              <a:rPr lang="en-GB" sz="1200" dirty="0">
                <a:solidFill>
                  <a:srgbClr val="253059"/>
                </a:solidFill>
              </a:rPr>
              <a:t>Luyen Chou</a:t>
            </a:r>
          </a:p>
          <a:p>
            <a:endParaRPr lang="en-GB" dirty="0"/>
          </a:p>
        </p:txBody>
      </p:sp>
      <p:pic>
        <p:nvPicPr>
          <p:cNvPr id="5122" name="Picture 2" descr="Erythroxylum novogranatense var. Novogranatense (retouch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4771" y="2644788"/>
            <a:ext cx="5617616" cy="42132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448106" y="6517823"/>
            <a:ext cx="1394282" cy="553998"/>
          </a:xfrm>
          <a:prstGeom prst="rect">
            <a:avLst/>
          </a:prstGeom>
          <a:noFill/>
        </p:spPr>
        <p:txBody>
          <a:bodyPr wrap="square" rtlCol="0">
            <a:spAutoFit/>
          </a:bodyPr>
          <a:lstStyle/>
          <a:p>
            <a:r>
              <a:rPr lang="en-GB" sz="1200" dirty="0">
                <a:solidFill>
                  <a:srgbClr val="FFFFFF"/>
                </a:solidFill>
                <a:cs typeface="Times New Roman" panose="02020603050405020304" pitchFamily="18" charset="0"/>
              </a:rPr>
              <a:t>©</a:t>
            </a:r>
            <a:r>
              <a:rPr lang="en-GB" sz="1200" dirty="0">
                <a:solidFill>
                  <a:srgbClr val="FFFFFF"/>
                </a:solidFill>
              </a:rPr>
              <a:t> Ilmari Karonen</a:t>
            </a:r>
          </a:p>
          <a:p>
            <a:endParaRPr lang="en-GB"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9800" y="365127"/>
            <a:ext cx="1969950" cy="1041398"/>
          </a:xfrm>
          <a:prstGeom prst="rect">
            <a:avLst/>
          </a:prstGeom>
        </p:spPr>
      </p:pic>
    </p:spTree>
    <p:extLst>
      <p:ext uri="{BB962C8B-B14F-4D97-AF65-F5344CB8AC3E}">
        <p14:creationId xmlns:p14="http://schemas.microsoft.com/office/powerpoint/2010/main" val="30131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76" y="356703"/>
            <a:ext cx="10515600" cy="1325563"/>
          </a:xfrm>
        </p:spPr>
        <p:txBody>
          <a:bodyPr/>
          <a:lstStyle/>
          <a:p>
            <a:r>
              <a:rPr lang="en-GB" b="1" dirty="0" smtClean="0">
                <a:solidFill>
                  <a:srgbClr val="13B28F"/>
                </a:solidFill>
                <a:latin typeface="+mn-lt"/>
              </a:rPr>
              <a:t>Biodiversity</a:t>
            </a:r>
            <a:endParaRPr lang="en-GB" b="1" dirty="0">
              <a:solidFill>
                <a:srgbClr val="13B28F"/>
              </a:solidFill>
              <a:latin typeface="+mn-lt"/>
            </a:endParaRPr>
          </a:p>
        </p:txBody>
      </p:sp>
      <p:sp>
        <p:nvSpPr>
          <p:cNvPr id="3" name="Content Placeholder 2"/>
          <p:cNvSpPr>
            <a:spLocks noGrp="1"/>
          </p:cNvSpPr>
          <p:nvPr>
            <p:ph idx="1"/>
          </p:nvPr>
        </p:nvSpPr>
        <p:spPr>
          <a:xfrm>
            <a:off x="722376" y="1825625"/>
            <a:ext cx="5458968" cy="4351339"/>
          </a:xfrm>
        </p:spPr>
        <p:txBody>
          <a:bodyPr>
            <a:normAutofit fontScale="92500" lnSpcReduction="20000"/>
          </a:bodyPr>
          <a:lstStyle/>
          <a:p>
            <a:pPr marL="0" indent="0">
              <a:buNone/>
            </a:pPr>
            <a:r>
              <a:rPr lang="en-GB" dirty="0" smtClean="0">
                <a:solidFill>
                  <a:srgbClr val="0F1949"/>
                </a:solidFill>
              </a:rPr>
              <a:t>We also benefit socially from natural resources through . . .</a:t>
            </a:r>
          </a:p>
          <a:p>
            <a:pPr marL="0" indent="0">
              <a:buNone/>
            </a:pPr>
            <a:endParaRPr lang="en-GB" dirty="0">
              <a:solidFill>
                <a:srgbClr val="0F1949"/>
              </a:solidFill>
            </a:endParaRPr>
          </a:p>
          <a:p>
            <a:pPr marL="0" indent="0">
              <a:buNone/>
            </a:pPr>
            <a:r>
              <a:rPr lang="en-GB" dirty="0" smtClean="0">
                <a:solidFill>
                  <a:srgbClr val="0F1949"/>
                </a:solidFill>
              </a:rPr>
              <a:t>Recreation</a:t>
            </a:r>
          </a:p>
          <a:p>
            <a:pPr marL="0" indent="0">
              <a:buNone/>
            </a:pPr>
            <a:endParaRPr lang="en-GB" dirty="0">
              <a:solidFill>
                <a:srgbClr val="0F1949"/>
              </a:solidFill>
            </a:endParaRPr>
          </a:p>
          <a:p>
            <a:pPr marL="0" indent="0">
              <a:buNone/>
            </a:pPr>
            <a:r>
              <a:rPr lang="en-GB" dirty="0" smtClean="0">
                <a:solidFill>
                  <a:srgbClr val="0F1949"/>
                </a:solidFill>
              </a:rPr>
              <a:t>Tourism</a:t>
            </a:r>
          </a:p>
          <a:p>
            <a:pPr marL="0" indent="0">
              <a:buNone/>
            </a:pPr>
            <a:endParaRPr lang="en-GB" dirty="0">
              <a:solidFill>
                <a:srgbClr val="0F1949"/>
              </a:solidFill>
            </a:endParaRPr>
          </a:p>
          <a:p>
            <a:pPr marL="0" indent="0">
              <a:buNone/>
            </a:pPr>
            <a:r>
              <a:rPr lang="en-GB" dirty="0" smtClean="0">
                <a:solidFill>
                  <a:srgbClr val="0F1949"/>
                </a:solidFill>
              </a:rPr>
              <a:t>Cultural values</a:t>
            </a:r>
          </a:p>
          <a:p>
            <a:pPr marL="0" indent="0">
              <a:buNone/>
            </a:pPr>
            <a:r>
              <a:rPr lang="en-GB" dirty="0" smtClean="0">
                <a:solidFill>
                  <a:srgbClr val="0F1949"/>
                </a:solidFill>
              </a:rPr>
              <a:t>e.g. Japan is also</a:t>
            </a:r>
          </a:p>
          <a:p>
            <a:pPr marL="0" indent="0">
              <a:buNone/>
            </a:pPr>
            <a:r>
              <a:rPr lang="en-GB" dirty="0" smtClean="0">
                <a:solidFill>
                  <a:srgbClr val="0F1949"/>
                </a:solidFill>
              </a:rPr>
              <a:t>known as</a:t>
            </a:r>
          </a:p>
          <a:p>
            <a:pPr marL="0" indent="0">
              <a:buNone/>
            </a:pPr>
            <a:r>
              <a:rPr lang="en-GB" dirty="0" smtClean="0">
                <a:solidFill>
                  <a:srgbClr val="0F1949"/>
                </a:solidFill>
              </a:rPr>
              <a:t>Dragonfly Island</a:t>
            </a:r>
            <a:endParaRPr lang="en-GB" dirty="0">
              <a:solidFill>
                <a:srgbClr val="0F1949"/>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600" y="0"/>
            <a:ext cx="5900929" cy="3319274"/>
          </a:xfrm>
          <a:prstGeom prst="rect">
            <a:avLst/>
          </a:prstGeom>
        </p:spPr>
      </p:pic>
      <p:pic>
        <p:nvPicPr>
          <p:cNvPr id="4" name="Picture 3"/>
          <p:cNvPicPr>
            <a:picLocks noChangeAspect="1"/>
          </p:cNvPicPr>
          <p:nvPr/>
        </p:nvPicPr>
        <p:blipFill>
          <a:blip r:embed="rId4"/>
          <a:stretch>
            <a:fillRect/>
          </a:stretch>
        </p:blipFill>
        <p:spPr>
          <a:xfrm>
            <a:off x="3055578" y="3515535"/>
            <a:ext cx="3306395" cy="3342465"/>
          </a:xfrm>
          <a:prstGeom prst="rect">
            <a:avLst/>
          </a:prstGeom>
        </p:spPr>
      </p:pic>
      <p:sp>
        <p:nvSpPr>
          <p:cNvPr id="11" name="TextBox 10"/>
          <p:cNvSpPr txBox="1"/>
          <p:nvPr/>
        </p:nvSpPr>
        <p:spPr>
          <a:xfrm>
            <a:off x="11057374" y="3014408"/>
            <a:ext cx="1466857" cy="276999"/>
          </a:xfrm>
          <a:prstGeom prst="rect">
            <a:avLst/>
          </a:prstGeom>
          <a:noFill/>
        </p:spPr>
        <p:txBody>
          <a:bodyPr wrap="square" rtlCol="0">
            <a:spAutoFit/>
          </a:bodyPr>
          <a:lstStyle/>
          <a:p>
            <a:r>
              <a:rPr lang="en-GB" sz="1200" dirty="0">
                <a:solidFill>
                  <a:schemeClr val="bg1"/>
                </a:solidFill>
                <a:cs typeface="Times New Roman" panose="02020603050405020304" pitchFamily="18" charset="0"/>
              </a:rPr>
              <a:t>©</a:t>
            </a:r>
            <a:r>
              <a:rPr lang="en-GB" sz="1200" dirty="0">
                <a:solidFill>
                  <a:schemeClr val="bg1"/>
                </a:solidFill>
              </a:rPr>
              <a:t>Bob Conner</a:t>
            </a:r>
          </a:p>
        </p:txBody>
      </p:sp>
      <p:sp>
        <p:nvSpPr>
          <p:cNvPr id="7" name="TextBox 6"/>
          <p:cNvSpPr txBox="1"/>
          <p:nvPr/>
        </p:nvSpPr>
        <p:spPr>
          <a:xfrm>
            <a:off x="4653912" y="6581001"/>
            <a:ext cx="1683263" cy="276999"/>
          </a:xfrm>
          <a:prstGeom prst="rect">
            <a:avLst/>
          </a:prstGeom>
          <a:noFill/>
        </p:spPr>
        <p:txBody>
          <a:bodyPr wrap="square" rtlCol="0">
            <a:spAutoFit/>
          </a:bodyPr>
          <a:lstStyle/>
          <a:p>
            <a:r>
              <a:rPr lang="en-GB" sz="1200" dirty="0" smtClean="0">
                <a:solidFill>
                  <a:srgbClr val="253059"/>
                </a:solidFill>
                <a:cs typeface="Times New Roman" panose="02020603050405020304" pitchFamily="18" charset="0"/>
              </a:rPr>
              <a:t>©</a:t>
            </a:r>
            <a:r>
              <a:rPr lang="en-GB" sz="1200" dirty="0" smtClean="0">
                <a:solidFill>
                  <a:srgbClr val="253059"/>
                </a:solidFill>
              </a:rPr>
              <a:t>JamieMillerDragonfly</a:t>
            </a:r>
            <a:endParaRPr lang="en-GB" sz="1200" dirty="0">
              <a:solidFill>
                <a:srgbClr val="253059"/>
              </a:solidFill>
            </a:endParaRPr>
          </a:p>
        </p:txBody>
      </p:sp>
      <p:pic>
        <p:nvPicPr>
          <p:cNvPr id="5" name="Picture 4"/>
          <p:cNvPicPr>
            <a:picLocks noChangeAspect="1"/>
          </p:cNvPicPr>
          <p:nvPr/>
        </p:nvPicPr>
        <p:blipFill>
          <a:blip r:embed="rId5"/>
          <a:stretch>
            <a:fillRect/>
          </a:stretch>
        </p:blipFill>
        <p:spPr>
          <a:xfrm>
            <a:off x="6275648" y="3308189"/>
            <a:ext cx="5916352" cy="3549811"/>
          </a:xfrm>
          <a:prstGeom prst="rect">
            <a:avLst/>
          </a:prstGeom>
        </p:spPr>
      </p:pic>
      <p:sp>
        <p:nvSpPr>
          <p:cNvPr id="12" name="TextBox 11"/>
          <p:cNvSpPr txBox="1"/>
          <p:nvPr/>
        </p:nvSpPr>
        <p:spPr>
          <a:xfrm>
            <a:off x="10676760" y="6560034"/>
            <a:ext cx="1683263" cy="276999"/>
          </a:xfrm>
          <a:prstGeom prst="rect">
            <a:avLst/>
          </a:prstGeom>
          <a:noFill/>
        </p:spPr>
        <p:txBody>
          <a:bodyPr wrap="square" rtlCol="0">
            <a:spAutoFit/>
          </a:bodyPr>
          <a:lstStyle/>
          <a:p>
            <a:r>
              <a:rPr lang="en-GB" sz="1200" dirty="0" smtClean="0">
                <a:solidFill>
                  <a:schemeClr val="bg1"/>
                </a:solidFill>
                <a:cs typeface="Times New Roman" panose="02020603050405020304" pitchFamily="18" charset="0"/>
              </a:rPr>
              <a:t>©Japan Magazine</a:t>
            </a:r>
            <a:endParaRPr lang="en-GB" sz="1200" dirty="0">
              <a:solidFill>
                <a:schemeClr val="bg1"/>
              </a:solidFill>
            </a:endParaRPr>
          </a:p>
        </p:txBody>
      </p:sp>
    </p:spTree>
    <p:extLst>
      <p:ext uri="{BB962C8B-B14F-4D97-AF65-F5344CB8AC3E}">
        <p14:creationId xmlns:p14="http://schemas.microsoft.com/office/powerpoint/2010/main" val="52672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AB18D"/>
                </a:solidFill>
                <a:latin typeface="+mn-lt"/>
              </a:rPr>
              <a:t>Activity 4: </a:t>
            </a:r>
            <a:r>
              <a:rPr lang="en-GB" b="1" dirty="0" smtClean="0">
                <a:solidFill>
                  <a:srgbClr val="292F53"/>
                </a:solidFill>
                <a:latin typeface="+mn-lt"/>
              </a:rPr>
              <a:t>UK Freshwater Habitats</a:t>
            </a:r>
            <a:endParaRPr lang="en-GB" b="1" dirty="0">
              <a:solidFill>
                <a:srgbClr val="292F53"/>
              </a:solidFill>
              <a:latin typeface="+mn-lt"/>
            </a:endParaRPr>
          </a:p>
        </p:txBody>
      </p:sp>
      <p:sp>
        <p:nvSpPr>
          <p:cNvPr id="3" name="Content Placeholder 2"/>
          <p:cNvSpPr>
            <a:spLocks noGrp="1"/>
          </p:cNvSpPr>
          <p:nvPr>
            <p:ph idx="1"/>
          </p:nvPr>
        </p:nvSpPr>
        <p:spPr>
          <a:xfrm>
            <a:off x="838200" y="1825625"/>
            <a:ext cx="10515600" cy="919243"/>
          </a:xfrm>
        </p:spPr>
        <p:txBody>
          <a:bodyPr/>
          <a:lstStyle/>
          <a:p>
            <a:pPr marL="0" indent="0">
              <a:buNone/>
            </a:pPr>
            <a:r>
              <a:rPr lang="en-GB" dirty="0" smtClean="0">
                <a:solidFill>
                  <a:srgbClr val="292F53"/>
                </a:solidFill>
              </a:rPr>
              <a:t>Since the industrial revolution we have lost 90% of our freshwater habitats according to the Wildfowl and </a:t>
            </a:r>
            <a:r>
              <a:rPr lang="en-GB" dirty="0">
                <a:solidFill>
                  <a:srgbClr val="292F53"/>
                </a:solidFill>
              </a:rPr>
              <a:t>W</a:t>
            </a:r>
            <a:r>
              <a:rPr lang="en-GB" dirty="0" smtClean="0">
                <a:solidFill>
                  <a:srgbClr val="292F53"/>
                </a:solidFill>
              </a:rPr>
              <a:t>etlands Trust.</a:t>
            </a:r>
            <a:endParaRPr lang="en-GB" dirty="0">
              <a:solidFill>
                <a:srgbClr val="292F53"/>
              </a:solidFill>
            </a:endParaRPr>
          </a:p>
          <a:p>
            <a:pPr marL="0" indent="0">
              <a:buNone/>
            </a:pPr>
            <a:endParaRPr lang="en-GB" dirty="0" smtClean="0"/>
          </a:p>
          <a:p>
            <a:pPr marL="0" indent="0">
              <a:buNone/>
            </a:pPr>
            <a:endParaRPr lang="en-GB" dirty="0" smtClean="0"/>
          </a:p>
          <a:p>
            <a:pPr marL="0" indent="0">
              <a:buNone/>
            </a:pP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2813" y="365126"/>
            <a:ext cx="1864576" cy="98569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32888"/>
            <a:ext cx="6037668" cy="402511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2017"/>
          <a:stretch/>
        </p:blipFill>
        <p:spPr>
          <a:xfrm>
            <a:off x="6037668" y="2837873"/>
            <a:ext cx="6154332" cy="4020127"/>
          </a:xfrm>
          <a:prstGeom prst="rect">
            <a:avLst/>
          </a:prstGeom>
        </p:spPr>
      </p:pic>
      <p:sp>
        <p:nvSpPr>
          <p:cNvPr id="9" name="TextBox 8"/>
          <p:cNvSpPr txBox="1"/>
          <p:nvPr/>
        </p:nvSpPr>
        <p:spPr>
          <a:xfrm>
            <a:off x="58882" y="6483927"/>
            <a:ext cx="1558636" cy="276999"/>
          </a:xfrm>
          <a:prstGeom prst="rect">
            <a:avLst/>
          </a:prstGeom>
          <a:noFill/>
        </p:spPr>
        <p:txBody>
          <a:bodyPr wrap="square" rtlCol="0">
            <a:spAutoFit/>
          </a:bodyPr>
          <a:lstStyle/>
          <a:p>
            <a:r>
              <a:rPr lang="en-GB" sz="1200" dirty="0" smtClean="0">
                <a:solidFill>
                  <a:srgbClr val="FFFFFF"/>
                </a:solidFill>
              </a:rPr>
              <a:t>Christophe Brochard</a:t>
            </a:r>
            <a:endParaRPr lang="en-GB" sz="1200" dirty="0">
              <a:solidFill>
                <a:srgbClr val="FFFFFF"/>
              </a:solidFill>
            </a:endParaRPr>
          </a:p>
        </p:txBody>
      </p:sp>
    </p:spTree>
    <p:extLst>
      <p:ext uri="{BB962C8B-B14F-4D97-AF65-F5344CB8AC3E}">
        <p14:creationId xmlns:p14="http://schemas.microsoft.com/office/powerpoint/2010/main" val="21208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b="1" dirty="0">
                <a:solidFill>
                  <a:srgbClr val="253059"/>
                </a:solidFill>
              </a:rPr>
              <a:t>R</a:t>
            </a:r>
            <a:r>
              <a:rPr lang="en-GB" b="1" dirty="0" smtClean="0">
                <a:solidFill>
                  <a:srgbClr val="253059"/>
                </a:solidFill>
              </a:rPr>
              <a:t>esearch </a:t>
            </a:r>
            <a:r>
              <a:rPr lang="en-GB" b="1" dirty="0">
                <a:solidFill>
                  <a:srgbClr val="253059"/>
                </a:solidFill>
              </a:rPr>
              <a:t>freshwater </a:t>
            </a:r>
            <a:r>
              <a:rPr lang="en-GB" b="1" dirty="0" smtClean="0">
                <a:solidFill>
                  <a:srgbClr val="253059"/>
                </a:solidFill>
              </a:rPr>
              <a:t>habitats </a:t>
            </a:r>
            <a:r>
              <a:rPr lang="en-GB" b="1" dirty="0">
                <a:solidFill>
                  <a:srgbClr val="253059"/>
                </a:solidFill>
              </a:rPr>
              <a:t>and answer the following questions</a:t>
            </a:r>
            <a:r>
              <a:rPr lang="en-GB" b="1" dirty="0" smtClean="0">
                <a:solidFill>
                  <a:srgbClr val="253059"/>
                </a:solidFill>
              </a:rPr>
              <a:t>:</a:t>
            </a:r>
          </a:p>
          <a:p>
            <a:pPr marL="0" indent="0">
              <a:buNone/>
            </a:pPr>
            <a:endParaRPr lang="en-GB" dirty="0" smtClean="0"/>
          </a:p>
          <a:p>
            <a:pPr marL="0" indent="0">
              <a:buNone/>
            </a:pPr>
            <a:r>
              <a:rPr lang="en-GB" dirty="0" smtClean="0">
                <a:solidFill>
                  <a:srgbClr val="253059"/>
                </a:solidFill>
              </a:rPr>
              <a:t>1. What different types of freshwater habitats do you find in the UK?</a:t>
            </a:r>
          </a:p>
          <a:p>
            <a:pPr marL="0" indent="0">
              <a:buNone/>
            </a:pPr>
            <a:r>
              <a:rPr lang="en-GB" dirty="0" smtClean="0">
                <a:solidFill>
                  <a:srgbClr val="253059"/>
                </a:solidFill>
              </a:rPr>
              <a:t>2. Why are they so important for dragonflies and other wildlife?</a:t>
            </a:r>
          </a:p>
          <a:p>
            <a:pPr marL="0" indent="0">
              <a:buNone/>
            </a:pPr>
            <a:r>
              <a:rPr lang="en-GB" dirty="0" smtClean="0">
                <a:solidFill>
                  <a:srgbClr val="253059"/>
                </a:solidFill>
              </a:rPr>
              <a:t>3. What is/ has been their value to people in the UK? </a:t>
            </a:r>
          </a:p>
          <a:p>
            <a:pPr marL="0" indent="0">
              <a:buNone/>
            </a:pPr>
            <a:endParaRPr lang="en-GB" dirty="0">
              <a:solidFill>
                <a:srgbClr val="253059"/>
              </a:solidFill>
            </a:endParaRPr>
          </a:p>
          <a:p>
            <a:pPr marL="0" indent="0">
              <a:buNone/>
            </a:pPr>
            <a:r>
              <a:rPr lang="en-GB" dirty="0" smtClean="0">
                <a:solidFill>
                  <a:srgbClr val="253059"/>
                </a:solidFill>
              </a:rPr>
              <a:t>Tip: remember the different types of ecosystem services</a:t>
            </a:r>
          </a:p>
          <a:p>
            <a:pPr marL="0" indent="0">
              <a:buNone/>
            </a:pPr>
            <a:endParaRPr lang="en-GB" dirty="0"/>
          </a:p>
          <a:p>
            <a:pPr marL="0" indent="0">
              <a:buNone/>
            </a:pPr>
            <a:endParaRPr lang="en-GB" dirty="0"/>
          </a:p>
          <a:p>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2813" y="365126"/>
            <a:ext cx="1864576" cy="98569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46266">
            <a:off x="8610920" y="3866009"/>
            <a:ext cx="1992479" cy="156551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71090">
            <a:off x="4849701" y="5145276"/>
            <a:ext cx="2057326" cy="1636807"/>
          </a:xfrm>
          <a:prstGeom prst="rect">
            <a:avLst/>
          </a:prstGeom>
        </p:spPr>
      </p:pic>
      <p:sp>
        <p:nvSpPr>
          <p:cNvPr id="8" name="Title 1"/>
          <p:cNvSpPr>
            <a:spLocks noGrp="1"/>
          </p:cNvSpPr>
          <p:nvPr>
            <p:ph type="title"/>
          </p:nvPr>
        </p:nvSpPr>
        <p:spPr>
          <a:xfrm>
            <a:off x="838200" y="365127"/>
            <a:ext cx="10515600" cy="1325563"/>
          </a:xfrm>
        </p:spPr>
        <p:txBody>
          <a:bodyPr/>
          <a:lstStyle/>
          <a:p>
            <a:r>
              <a:rPr lang="en-GB" b="1" dirty="0" smtClean="0">
                <a:solidFill>
                  <a:srgbClr val="1AB18D"/>
                </a:solidFill>
                <a:latin typeface="+mn-lt"/>
              </a:rPr>
              <a:t>Activity 4: </a:t>
            </a:r>
            <a:r>
              <a:rPr lang="en-GB" b="1" dirty="0" smtClean="0">
                <a:solidFill>
                  <a:srgbClr val="292F53"/>
                </a:solidFill>
                <a:latin typeface="+mn-lt"/>
              </a:rPr>
              <a:t>UK Freshwater Habitats</a:t>
            </a:r>
            <a:endParaRPr lang="en-GB" b="1" dirty="0">
              <a:solidFill>
                <a:srgbClr val="292F53"/>
              </a:solidFill>
              <a:latin typeface="+mn-lt"/>
            </a:endParaRPr>
          </a:p>
        </p:txBody>
      </p:sp>
    </p:spTree>
    <p:extLst>
      <p:ext uri="{BB962C8B-B14F-4D97-AF65-F5344CB8AC3E}">
        <p14:creationId xmlns:p14="http://schemas.microsoft.com/office/powerpoint/2010/main" val="362450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1+#ppt_w/2"/>
                                          </p:val>
                                        </p:tav>
                                        <p:tav tm="100000">
                                          <p:val>
                                            <p:strVal val="#ppt_x"/>
                                          </p:val>
                                        </p:tav>
                                      </p:tavLst>
                                    </p:anim>
                                    <p:anim calcmode="lin" valueType="num">
                                      <p:cBhvr additive="base">
                                        <p:cTn id="3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2"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0-#ppt_w/2"/>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5B48D"/>
                </a:solidFill>
                <a:latin typeface="+mn-lt"/>
              </a:rPr>
              <a:t>Biodiversity</a:t>
            </a:r>
            <a:endParaRPr lang="en-GB" b="1" dirty="0">
              <a:solidFill>
                <a:srgbClr val="15B48D"/>
              </a:solidFill>
              <a:latin typeface="+mn-lt"/>
            </a:endParaRPr>
          </a:p>
        </p:txBody>
      </p:sp>
      <p:sp>
        <p:nvSpPr>
          <p:cNvPr id="3" name="Content Placeholder 2"/>
          <p:cNvSpPr>
            <a:spLocks noGrp="1"/>
          </p:cNvSpPr>
          <p:nvPr>
            <p:ph idx="1"/>
          </p:nvPr>
        </p:nvSpPr>
        <p:spPr>
          <a:xfrm>
            <a:off x="838200" y="1584325"/>
            <a:ext cx="8031480" cy="5273675"/>
          </a:xfrm>
        </p:spPr>
        <p:txBody>
          <a:bodyPr>
            <a:normAutofit fontScale="92500" lnSpcReduction="10000"/>
          </a:bodyPr>
          <a:lstStyle/>
          <a:p>
            <a:pPr marL="0" indent="0">
              <a:buNone/>
            </a:pPr>
            <a:r>
              <a:rPr lang="en-GB" b="1" dirty="0" smtClean="0">
                <a:solidFill>
                  <a:srgbClr val="0F1949"/>
                </a:solidFill>
              </a:rPr>
              <a:t>Why is biodiversity important?</a:t>
            </a:r>
          </a:p>
          <a:p>
            <a:pPr marL="0" indent="0">
              <a:buNone/>
            </a:pPr>
            <a:endParaRPr lang="en-GB" dirty="0">
              <a:solidFill>
                <a:srgbClr val="0F1949"/>
              </a:solidFill>
            </a:endParaRPr>
          </a:p>
          <a:p>
            <a:pPr marL="0" indent="0">
              <a:buNone/>
            </a:pPr>
            <a:r>
              <a:rPr lang="en-GB" b="1" dirty="0" smtClean="0">
                <a:solidFill>
                  <a:srgbClr val="0F1949"/>
                </a:solidFill>
              </a:rPr>
              <a:t>Because ecosystems need to be resilient to change</a:t>
            </a:r>
          </a:p>
          <a:p>
            <a:pPr marL="0" indent="0">
              <a:buNone/>
            </a:pPr>
            <a:r>
              <a:rPr lang="en-GB" dirty="0" smtClean="0">
                <a:solidFill>
                  <a:srgbClr val="0F1949"/>
                </a:solidFill>
              </a:rPr>
              <a:t>The ability of an ecosystem to recover from disturbances e.g. extreme weather events, is called ecosystem resilience.</a:t>
            </a:r>
            <a:endParaRPr lang="en-GB" dirty="0">
              <a:solidFill>
                <a:srgbClr val="0F1949"/>
              </a:solidFill>
            </a:endParaRPr>
          </a:p>
          <a:p>
            <a:pPr marL="0" indent="0">
              <a:buNone/>
            </a:pPr>
            <a:r>
              <a:rPr lang="en-GB" dirty="0" smtClean="0">
                <a:solidFill>
                  <a:srgbClr val="0F1949"/>
                </a:solidFill>
              </a:rPr>
              <a:t>Ecosystems are complex webs made up of lots of interacting species and environmental factors.</a:t>
            </a:r>
          </a:p>
          <a:p>
            <a:pPr marL="0" indent="0">
              <a:buNone/>
            </a:pPr>
            <a:r>
              <a:rPr lang="en-GB" dirty="0" smtClean="0">
                <a:solidFill>
                  <a:srgbClr val="0F1949"/>
                </a:solidFill>
              </a:rPr>
              <a:t>The more species removed and the more environmental factors that are altered the more unstable the ecosystem becomes.</a:t>
            </a:r>
          </a:p>
          <a:p>
            <a:pPr marL="0" indent="0">
              <a:buNone/>
            </a:pPr>
            <a:r>
              <a:rPr lang="en-GB" dirty="0" smtClean="0">
                <a:solidFill>
                  <a:srgbClr val="0F1949"/>
                </a:solidFill>
              </a:rPr>
              <a:t>As a result it will less likely be able to recover from disturbances and more likely to collapse.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100" r="37323"/>
          <a:stretch/>
        </p:blipFill>
        <p:spPr>
          <a:xfrm>
            <a:off x="8869680" y="2938548"/>
            <a:ext cx="3322320" cy="3919453"/>
          </a:xfrm>
          <a:prstGeom prst="rect">
            <a:avLst/>
          </a:prstGeom>
        </p:spPr>
      </p:pic>
      <p:sp>
        <p:nvSpPr>
          <p:cNvPr id="5" name="TextBox 4"/>
          <p:cNvSpPr txBox="1"/>
          <p:nvPr/>
        </p:nvSpPr>
        <p:spPr>
          <a:xfrm>
            <a:off x="10618869" y="6448918"/>
            <a:ext cx="1944987" cy="276999"/>
          </a:xfrm>
          <a:prstGeom prst="rect">
            <a:avLst/>
          </a:prstGeom>
          <a:noFill/>
        </p:spPr>
        <p:txBody>
          <a:bodyPr wrap="square" rtlCol="0">
            <a:spAutoFit/>
          </a:bodyPr>
          <a:lstStyle/>
          <a:p>
            <a:r>
              <a:rPr lang="en-GB" sz="1200" dirty="0">
                <a:cs typeface="Times New Roman" panose="02020603050405020304" pitchFamily="18" charset="0"/>
              </a:rPr>
              <a:t>©Chris, flickr</a:t>
            </a:r>
            <a:endParaRPr lang="en-GB" sz="12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2813" y="365126"/>
            <a:ext cx="1864576" cy="985692"/>
          </a:xfrm>
          <a:prstGeom prst="rect">
            <a:avLst/>
          </a:prstGeom>
        </p:spPr>
      </p:pic>
    </p:spTree>
    <p:extLst>
      <p:ext uri="{BB962C8B-B14F-4D97-AF65-F5344CB8AC3E}">
        <p14:creationId xmlns:p14="http://schemas.microsoft.com/office/powerpoint/2010/main" val="106631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4"/>
                                        </p:tgtEl>
                                        <p:attrNameLst>
                                          <p:attrName>ppt_x</p:attrName>
                                        </p:attrNameLst>
                                      </p:cBhvr>
                                      <p:tavLst>
                                        <p:tav tm="0">
                                          <p:val>
                                            <p:strVal val="ppt_x"/>
                                          </p:val>
                                        </p:tav>
                                        <p:tav tm="100000">
                                          <p:val>
                                            <p:strVal val="ppt_x"/>
                                          </p:val>
                                        </p:tav>
                                      </p:tavLst>
                                    </p:anim>
                                    <p:anim calcmode="lin" valueType="num">
                                      <p:cBhvr additive="base">
                                        <p:cTn id="35" dur="500"/>
                                        <p:tgtEl>
                                          <p:spTgt spid="4"/>
                                        </p:tgtEl>
                                        <p:attrNameLst>
                                          <p:attrName>ppt_y</p:attrName>
                                        </p:attrNameLst>
                                      </p:cBhvr>
                                      <p:tavLst>
                                        <p:tav tm="0">
                                          <p:val>
                                            <p:strVal val="ppt_y"/>
                                          </p:val>
                                        </p:tav>
                                        <p:tav tm="100000">
                                          <p:val>
                                            <p:strVal val="1+ppt_h/2"/>
                                          </p:val>
                                        </p:tav>
                                      </p:tavLst>
                                    </p:anim>
                                    <p:set>
                                      <p:cBhvr>
                                        <p:cTn id="3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torm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9661" y="4187619"/>
            <a:ext cx="2392339" cy="26794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b="1" dirty="0" smtClean="0">
                <a:solidFill>
                  <a:srgbClr val="13B28F"/>
                </a:solidFill>
                <a:latin typeface="+mn-lt"/>
              </a:rPr>
              <a:t>Conservation</a:t>
            </a:r>
            <a:endParaRPr lang="en-GB" b="1" dirty="0">
              <a:solidFill>
                <a:srgbClr val="13B28F"/>
              </a:solidFill>
              <a:latin typeface="+mn-lt"/>
            </a:endParaRPr>
          </a:p>
        </p:txBody>
      </p:sp>
      <p:sp>
        <p:nvSpPr>
          <p:cNvPr id="3" name="Content Placeholder 2"/>
          <p:cNvSpPr>
            <a:spLocks noGrp="1"/>
          </p:cNvSpPr>
          <p:nvPr>
            <p:ph idx="1"/>
          </p:nvPr>
        </p:nvSpPr>
        <p:spPr/>
        <p:txBody>
          <a:bodyPr/>
          <a:lstStyle/>
          <a:p>
            <a:pPr marL="0" indent="0">
              <a:buNone/>
            </a:pPr>
            <a:r>
              <a:rPr lang="en-GB" dirty="0" smtClean="0">
                <a:solidFill>
                  <a:srgbClr val="292F53"/>
                </a:solidFill>
              </a:rPr>
              <a:t>Many species in the UK are threatened by extinction because of factors caused by humans, such as:</a:t>
            </a:r>
          </a:p>
          <a:p>
            <a:pPr marL="0" indent="0">
              <a:buNone/>
            </a:pPr>
            <a:endParaRPr lang="en-GB" dirty="0">
              <a:solidFill>
                <a:srgbClr val="292F53"/>
              </a:solidFill>
            </a:endParaRPr>
          </a:p>
          <a:p>
            <a:pPr marL="0" indent="0">
              <a:buNone/>
            </a:pPr>
            <a:r>
              <a:rPr lang="en-GB" b="1" dirty="0" smtClean="0">
                <a:solidFill>
                  <a:srgbClr val="292F53"/>
                </a:solidFill>
              </a:rPr>
              <a:t>Habitat destruction</a:t>
            </a:r>
          </a:p>
          <a:p>
            <a:pPr marL="0" indent="0">
              <a:buNone/>
            </a:pPr>
            <a:endParaRPr lang="en-GB" dirty="0">
              <a:solidFill>
                <a:srgbClr val="292F53"/>
              </a:solidFill>
            </a:endParaRPr>
          </a:p>
          <a:p>
            <a:pPr marL="0" indent="0">
              <a:buNone/>
            </a:pPr>
            <a:r>
              <a:rPr lang="en-GB" b="1" dirty="0" smtClean="0">
                <a:solidFill>
                  <a:srgbClr val="292F53"/>
                </a:solidFill>
              </a:rPr>
              <a:t>Introduction of non-native invasive species</a:t>
            </a:r>
          </a:p>
          <a:p>
            <a:pPr marL="0" indent="0">
              <a:buNone/>
            </a:pPr>
            <a:endParaRPr lang="en-GB" dirty="0">
              <a:solidFill>
                <a:srgbClr val="292F53"/>
              </a:solidFill>
            </a:endParaRPr>
          </a:p>
          <a:p>
            <a:pPr marL="0" indent="0">
              <a:buNone/>
            </a:pPr>
            <a:r>
              <a:rPr lang="en-GB" b="1" dirty="0" smtClean="0">
                <a:solidFill>
                  <a:srgbClr val="292F53"/>
                </a:solidFill>
              </a:rPr>
              <a:t>Pollution</a:t>
            </a:r>
            <a:endParaRPr lang="en-GB" b="1" dirty="0">
              <a:solidFill>
                <a:srgbClr val="292F53"/>
              </a:solidFill>
            </a:endParaRPr>
          </a:p>
        </p:txBody>
      </p:sp>
      <p:pic>
        <p:nvPicPr>
          <p:cNvPr id="2050" name="Picture 2" descr="Machine Clipart digger 18 - 500 X 3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467" y="2320507"/>
            <a:ext cx="2569197" cy="19834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2613" y="4187619"/>
            <a:ext cx="3230880" cy="3230880"/>
          </a:xfrm>
          <a:prstGeom prst="rect">
            <a:avLst/>
          </a:prstGeom>
        </p:spPr>
      </p:pic>
      <p:sp>
        <p:nvSpPr>
          <p:cNvPr id="6" name="TextBox 5"/>
          <p:cNvSpPr txBox="1"/>
          <p:nvPr/>
        </p:nvSpPr>
        <p:spPr>
          <a:xfrm>
            <a:off x="4368922" y="6527422"/>
            <a:ext cx="1904545" cy="276999"/>
          </a:xfrm>
          <a:prstGeom prst="rect">
            <a:avLst/>
          </a:prstGeom>
          <a:noFill/>
        </p:spPr>
        <p:txBody>
          <a:bodyPr wrap="square" rtlCol="0">
            <a:spAutoFit/>
          </a:bodyPr>
          <a:lstStyle/>
          <a:p>
            <a:r>
              <a:rPr lang="en-GB" sz="1200" dirty="0">
                <a:solidFill>
                  <a:srgbClr val="253059"/>
                </a:solidFill>
                <a:cs typeface="Times New Roman" panose="02020603050405020304" pitchFamily="18" charset="0"/>
              </a:rPr>
              <a:t>©</a:t>
            </a:r>
            <a:r>
              <a:rPr lang="en-GB" sz="1200" dirty="0">
                <a:solidFill>
                  <a:srgbClr val="253059"/>
                </a:solidFill>
              </a:rPr>
              <a:t>isvalenvzla</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2813" y="365126"/>
            <a:ext cx="1864576" cy="985692"/>
          </a:xfrm>
          <a:prstGeom prst="rect">
            <a:avLst/>
          </a:prstGeom>
        </p:spPr>
      </p:pic>
    </p:spTree>
    <p:extLst>
      <p:ext uri="{BB962C8B-B14F-4D97-AF65-F5344CB8AC3E}">
        <p14:creationId xmlns:p14="http://schemas.microsoft.com/office/powerpoint/2010/main" val="236070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AB18D"/>
                </a:solidFill>
                <a:latin typeface="+mn-lt"/>
              </a:rPr>
              <a:t>Conservation Case Study: </a:t>
            </a:r>
            <a:r>
              <a:rPr lang="en-GB" b="1" dirty="0" smtClean="0">
                <a:solidFill>
                  <a:srgbClr val="292F53"/>
                </a:solidFill>
                <a:latin typeface="+mn-lt"/>
              </a:rPr>
              <a:t>BDS</a:t>
            </a:r>
            <a:endParaRPr lang="en-GB" b="1" dirty="0">
              <a:solidFill>
                <a:srgbClr val="292F53"/>
              </a:solidFill>
              <a:latin typeface="+mn-lt"/>
            </a:endParaRPr>
          </a:p>
        </p:txBody>
      </p:sp>
      <p:sp>
        <p:nvSpPr>
          <p:cNvPr id="3" name="Content Placeholder 2"/>
          <p:cNvSpPr>
            <a:spLocks noGrp="1"/>
          </p:cNvSpPr>
          <p:nvPr>
            <p:ph idx="1"/>
          </p:nvPr>
        </p:nvSpPr>
        <p:spPr>
          <a:xfrm>
            <a:off x="838200" y="1690690"/>
            <a:ext cx="11353800" cy="4790328"/>
          </a:xfrm>
        </p:spPr>
        <p:txBody>
          <a:bodyPr>
            <a:normAutofit/>
          </a:bodyPr>
          <a:lstStyle/>
          <a:p>
            <a:pPr marL="0" indent="0">
              <a:buNone/>
            </a:pPr>
            <a:r>
              <a:rPr lang="en-GB" b="1" dirty="0" smtClean="0">
                <a:solidFill>
                  <a:srgbClr val="253059"/>
                </a:solidFill>
              </a:rPr>
              <a:t>The British Dragonfly Society - Who are we?</a:t>
            </a:r>
          </a:p>
          <a:p>
            <a:pPr marL="0" indent="0">
              <a:buNone/>
            </a:pPr>
            <a:r>
              <a:rPr lang="en-GB" dirty="0" smtClean="0">
                <a:solidFill>
                  <a:srgbClr val="253059"/>
                </a:solidFill>
              </a:rPr>
              <a:t>We are a small </a:t>
            </a:r>
            <a:r>
              <a:rPr lang="en-GB" dirty="0">
                <a:solidFill>
                  <a:srgbClr val="253059"/>
                </a:solidFill>
              </a:rPr>
              <a:t>charity</a:t>
            </a:r>
            <a:r>
              <a:rPr lang="en-GB" dirty="0" smtClean="0">
                <a:solidFill>
                  <a:srgbClr val="253059"/>
                </a:solidFill>
              </a:rPr>
              <a:t>, run predominantly by volunteers, created with the aims of conserving dragonflies and damselflies, </a:t>
            </a:r>
            <a:r>
              <a:rPr lang="en-GB" dirty="0">
                <a:solidFill>
                  <a:srgbClr val="253059"/>
                </a:solidFill>
              </a:rPr>
              <a:t>and </a:t>
            </a:r>
            <a:r>
              <a:rPr lang="en-GB" dirty="0" smtClean="0">
                <a:solidFill>
                  <a:srgbClr val="253059"/>
                </a:solidFill>
              </a:rPr>
              <a:t>the wetland habitats </a:t>
            </a:r>
            <a:r>
              <a:rPr lang="en-GB" dirty="0">
                <a:solidFill>
                  <a:srgbClr val="253059"/>
                </a:solidFill>
              </a:rPr>
              <a:t>they rely upon</a:t>
            </a:r>
            <a:r>
              <a:rPr lang="en-GB" dirty="0" smtClean="0">
                <a:solidFill>
                  <a:srgbClr val="253059"/>
                </a:solidFill>
              </a:rPr>
              <a:t>.</a:t>
            </a:r>
          </a:p>
          <a:p>
            <a:pPr marL="0" indent="0">
              <a:buNone/>
            </a:pPr>
            <a:endParaRPr lang="en-GB" dirty="0"/>
          </a:p>
          <a:p>
            <a:pPr marL="0" indent="0">
              <a:buNone/>
            </a:pPr>
            <a:endParaRPr lang="en-GB"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2813" y="365126"/>
            <a:ext cx="1864576" cy="98569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7514"/>
          <a:stretch/>
        </p:blipFill>
        <p:spPr>
          <a:xfrm>
            <a:off x="-10392" y="3552652"/>
            <a:ext cx="4348785" cy="335728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11896"/>
          <a:stretch/>
        </p:blipFill>
        <p:spPr>
          <a:xfrm>
            <a:off x="8208818" y="3552652"/>
            <a:ext cx="4078621" cy="3305348"/>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5160" r="11288" b="8988"/>
          <a:stretch/>
        </p:blipFill>
        <p:spPr>
          <a:xfrm>
            <a:off x="3958935" y="3552653"/>
            <a:ext cx="4249883" cy="3305348"/>
          </a:xfrm>
          <a:prstGeom prst="rect">
            <a:avLst/>
          </a:prstGeom>
        </p:spPr>
      </p:pic>
      <p:sp>
        <p:nvSpPr>
          <p:cNvPr id="10" name="TextBox 9"/>
          <p:cNvSpPr txBox="1"/>
          <p:nvPr/>
        </p:nvSpPr>
        <p:spPr>
          <a:xfrm>
            <a:off x="11367653" y="6481018"/>
            <a:ext cx="1207572" cy="276999"/>
          </a:xfrm>
          <a:prstGeom prst="rect">
            <a:avLst/>
          </a:prstGeom>
          <a:noFill/>
        </p:spPr>
        <p:txBody>
          <a:bodyPr wrap="square" rtlCol="0">
            <a:spAutoFit/>
          </a:bodyPr>
          <a:lstStyle/>
          <a:p>
            <a:r>
              <a:rPr lang="en-GB" sz="1200" dirty="0" smtClean="0"/>
              <a:t>Iain Leach</a:t>
            </a:r>
            <a:endParaRPr lang="en-GB" sz="1200" dirty="0"/>
          </a:p>
        </p:txBody>
      </p:sp>
    </p:spTree>
    <p:extLst>
      <p:ext uri="{BB962C8B-B14F-4D97-AF65-F5344CB8AC3E}">
        <p14:creationId xmlns:p14="http://schemas.microsoft.com/office/powerpoint/2010/main" val="144305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28B18E"/>
                </a:solidFill>
                <a:latin typeface="+mn-lt"/>
              </a:rPr>
              <a:t>Conservation Case Study: </a:t>
            </a:r>
            <a:r>
              <a:rPr lang="en-GB" b="1" dirty="0" smtClean="0">
                <a:solidFill>
                  <a:srgbClr val="292F53"/>
                </a:solidFill>
                <a:latin typeface="+mn-lt"/>
              </a:rPr>
              <a:t>BDS</a:t>
            </a:r>
            <a:endParaRPr lang="en-GB" b="1" dirty="0">
              <a:solidFill>
                <a:srgbClr val="292F53"/>
              </a:solidFill>
              <a:latin typeface="+mn-lt"/>
            </a:endParaRPr>
          </a:p>
        </p:txBody>
      </p:sp>
      <p:sp>
        <p:nvSpPr>
          <p:cNvPr id="3" name="Content Placeholder 2"/>
          <p:cNvSpPr>
            <a:spLocks noGrp="1"/>
          </p:cNvSpPr>
          <p:nvPr>
            <p:ph idx="1"/>
          </p:nvPr>
        </p:nvSpPr>
        <p:spPr>
          <a:xfrm>
            <a:off x="838200" y="1825625"/>
            <a:ext cx="10515600" cy="4790328"/>
          </a:xfrm>
        </p:spPr>
        <p:txBody>
          <a:bodyPr>
            <a:normAutofit lnSpcReduction="10000"/>
          </a:bodyPr>
          <a:lstStyle/>
          <a:p>
            <a:pPr marL="0" indent="0">
              <a:buNone/>
            </a:pPr>
            <a:r>
              <a:rPr lang="en-GB" b="1" dirty="0" smtClean="0">
                <a:solidFill>
                  <a:srgbClr val="253059"/>
                </a:solidFill>
              </a:rPr>
              <a:t>Why conserve Dragonflies and their habitats?</a:t>
            </a:r>
          </a:p>
          <a:p>
            <a:pPr marL="0" indent="0">
              <a:buNone/>
            </a:pPr>
            <a:endParaRPr lang="en-GB" b="1" dirty="0">
              <a:solidFill>
                <a:srgbClr val="253059"/>
              </a:solidFill>
            </a:endParaRPr>
          </a:p>
          <a:p>
            <a:pPr marL="0" indent="0">
              <a:buNone/>
            </a:pPr>
            <a:r>
              <a:rPr lang="en-GB" dirty="0" smtClean="0">
                <a:solidFill>
                  <a:srgbClr val="253059"/>
                </a:solidFill>
              </a:rPr>
              <a:t>Their wetland habitats support high levels of biodiversity.</a:t>
            </a:r>
          </a:p>
          <a:p>
            <a:pPr marL="0" indent="0">
              <a:buNone/>
            </a:pPr>
            <a:endParaRPr lang="en-GB" dirty="0">
              <a:solidFill>
                <a:srgbClr val="253059"/>
              </a:solidFill>
            </a:endParaRPr>
          </a:p>
          <a:p>
            <a:pPr marL="0" indent="0">
              <a:buNone/>
            </a:pPr>
            <a:r>
              <a:rPr lang="en-GB" dirty="0" smtClean="0">
                <a:solidFill>
                  <a:srgbClr val="253059"/>
                </a:solidFill>
              </a:rPr>
              <a:t>Wetland habitats provide a wide range of ecosystem services.</a:t>
            </a:r>
          </a:p>
          <a:p>
            <a:pPr marL="0" indent="0">
              <a:buNone/>
            </a:pPr>
            <a:endParaRPr lang="en-GB" dirty="0" smtClean="0">
              <a:solidFill>
                <a:srgbClr val="253059"/>
              </a:solidFill>
            </a:endParaRPr>
          </a:p>
          <a:p>
            <a:pPr marL="0" indent="0">
              <a:buNone/>
            </a:pPr>
            <a:r>
              <a:rPr lang="en-GB" dirty="0" smtClean="0">
                <a:solidFill>
                  <a:srgbClr val="253059"/>
                </a:solidFill>
              </a:rPr>
              <a:t>Dragonflies are an important part of the food web.</a:t>
            </a:r>
          </a:p>
          <a:p>
            <a:pPr marL="0" indent="0">
              <a:buNone/>
            </a:pPr>
            <a:endParaRPr lang="en-GB" dirty="0" smtClean="0">
              <a:solidFill>
                <a:srgbClr val="253059"/>
              </a:solidFill>
            </a:endParaRPr>
          </a:p>
          <a:p>
            <a:pPr marL="0" indent="0">
              <a:buNone/>
            </a:pPr>
            <a:r>
              <a:rPr lang="en-GB" b="1" dirty="0" smtClean="0">
                <a:solidFill>
                  <a:srgbClr val="253059"/>
                </a:solidFill>
              </a:rPr>
              <a:t>A third of Dragonfly species </a:t>
            </a:r>
            <a:r>
              <a:rPr lang="en-GB" dirty="0" smtClean="0">
                <a:solidFill>
                  <a:srgbClr val="253059"/>
                </a:solidFill>
              </a:rPr>
              <a:t>are </a:t>
            </a:r>
            <a:r>
              <a:rPr lang="en-GB" b="1" dirty="0" smtClean="0">
                <a:solidFill>
                  <a:srgbClr val="253059"/>
                </a:solidFill>
              </a:rPr>
              <a:t>vulnerable</a:t>
            </a:r>
            <a:r>
              <a:rPr lang="en-GB" dirty="0" smtClean="0">
                <a:solidFill>
                  <a:srgbClr val="253059"/>
                </a:solidFill>
              </a:rPr>
              <a:t> because they are rare or have a limited distribution.</a:t>
            </a:r>
            <a:endParaRPr lang="en-GB" dirty="0">
              <a:solidFill>
                <a:srgbClr val="253059"/>
              </a:solidFill>
            </a:endParaRPr>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2813" y="365126"/>
            <a:ext cx="1864576" cy="98569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3497" y="2004041"/>
            <a:ext cx="2183892" cy="1715915"/>
          </a:xfrm>
          <a:prstGeom prst="rect">
            <a:avLst/>
          </a:prstGeom>
        </p:spPr>
      </p:pic>
    </p:spTree>
    <p:extLst>
      <p:ext uri="{BB962C8B-B14F-4D97-AF65-F5344CB8AC3E}">
        <p14:creationId xmlns:p14="http://schemas.microsoft.com/office/powerpoint/2010/main" val="254420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sp>
        <p:nvSpPr>
          <p:cNvPr id="2" name="Title 1"/>
          <p:cNvSpPr>
            <a:spLocks noGrp="1"/>
          </p:cNvSpPr>
          <p:nvPr>
            <p:ph type="title"/>
          </p:nvPr>
        </p:nvSpPr>
        <p:spPr>
          <a:xfrm>
            <a:off x="1096979" y="363711"/>
            <a:ext cx="10515600" cy="1325563"/>
          </a:xfrm>
        </p:spPr>
        <p:txBody>
          <a:bodyPr/>
          <a:lstStyle/>
          <a:p>
            <a:r>
              <a:rPr lang="en-GB" b="1" dirty="0" smtClean="0">
                <a:solidFill>
                  <a:srgbClr val="1AB18D"/>
                </a:solidFill>
                <a:latin typeface="+mn-lt"/>
              </a:rPr>
              <a:t>Evolution</a:t>
            </a:r>
            <a:endParaRPr lang="en-GB" b="1" dirty="0">
              <a:solidFill>
                <a:srgbClr val="1AB18D"/>
              </a:solidFill>
              <a:latin typeface="+mn-lt"/>
            </a:endParaRPr>
          </a:p>
        </p:txBody>
      </p:sp>
      <p:sp>
        <p:nvSpPr>
          <p:cNvPr id="3" name="Content Placeholder 2"/>
          <p:cNvSpPr>
            <a:spLocks noGrp="1"/>
          </p:cNvSpPr>
          <p:nvPr>
            <p:ph idx="1"/>
          </p:nvPr>
        </p:nvSpPr>
        <p:spPr>
          <a:xfrm>
            <a:off x="1096979" y="1463774"/>
            <a:ext cx="8741965" cy="739115"/>
          </a:xfrm>
        </p:spPr>
        <p:txBody>
          <a:bodyPr>
            <a:normAutofit fontScale="92500" lnSpcReduction="10000"/>
          </a:bodyPr>
          <a:lstStyle/>
          <a:p>
            <a:pPr marL="0" indent="0">
              <a:buNone/>
            </a:pPr>
            <a:r>
              <a:rPr lang="en-GB" dirty="0" smtClean="0">
                <a:solidFill>
                  <a:srgbClr val="0F1949"/>
                </a:solidFill>
              </a:rPr>
              <a:t>The earliest known life forms on earth were microorganisms that lived around underwater hydrothermal vents!</a:t>
            </a:r>
            <a:endParaRPr lang="en-GB" dirty="0">
              <a:solidFill>
                <a:srgbClr val="0F1949"/>
              </a:solidFill>
            </a:endParaRPr>
          </a:p>
        </p:txBody>
      </p:sp>
      <p:pic>
        <p:nvPicPr>
          <p:cNvPr id="1026" name="Picture 2" descr="https://upload.wikimedia.org/wikipedia/commons/a/a1/Halobacter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980" y="2300502"/>
            <a:ext cx="5084064" cy="45575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5751" y="2300502"/>
            <a:ext cx="4557500" cy="4557500"/>
          </a:xfrm>
          <a:prstGeom prst="rect">
            <a:avLst/>
          </a:prstGeom>
        </p:spPr>
      </p:pic>
      <p:sp>
        <p:nvSpPr>
          <p:cNvPr id="5" name="TextBox 4"/>
          <p:cNvSpPr txBox="1"/>
          <p:nvPr/>
        </p:nvSpPr>
        <p:spPr>
          <a:xfrm>
            <a:off x="1096979" y="6488668"/>
            <a:ext cx="2023672" cy="276999"/>
          </a:xfrm>
          <a:prstGeom prst="rect">
            <a:avLst/>
          </a:prstGeom>
          <a:noFill/>
        </p:spPr>
        <p:txBody>
          <a:bodyPr wrap="square" rtlCol="0">
            <a:spAutoFit/>
          </a:bodyPr>
          <a:lstStyle/>
          <a:p>
            <a:r>
              <a:rPr lang="en-GB" sz="1200" dirty="0">
                <a:solidFill>
                  <a:schemeClr val="bg1"/>
                </a:solidFill>
                <a:cs typeface="Times New Roman" panose="02020603050405020304" pitchFamily="18" charset="0"/>
              </a:rPr>
              <a:t>©NASA</a:t>
            </a:r>
            <a:endParaRPr lang="en-GB" sz="1200" dirty="0">
              <a:solidFill>
                <a:schemeClr val="bg1"/>
              </a:solidFill>
            </a:endParaRPr>
          </a:p>
        </p:txBody>
      </p:sp>
    </p:spTree>
    <p:extLst>
      <p:ext uri="{BB962C8B-B14F-4D97-AF65-F5344CB8AC3E}">
        <p14:creationId xmlns:p14="http://schemas.microsoft.com/office/powerpoint/2010/main" val="157177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28B18E"/>
                </a:solidFill>
                <a:latin typeface="+mn-lt"/>
              </a:rPr>
              <a:t>Conservation Case Study: </a:t>
            </a:r>
            <a:r>
              <a:rPr lang="en-GB" b="1" dirty="0" smtClean="0">
                <a:solidFill>
                  <a:srgbClr val="292F53"/>
                </a:solidFill>
                <a:latin typeface="+mn-lt"/>
              </a:rPr>
              <a:t>BDS</a:t>
            </a:r>
            <a:endParaRPr lang="en-GB" b="1" dirty="0">
              <a:solidFill>
                <a:srgbClr val="292F53"/>
              </a:solidFill>
              <a:latin typeface="+mn-lt"/>
            </a:endParaRPr>
          </a:p>
        </p:txBody>
      </p:sp>
      <p:sp>
        <p:nvSpPr>
          <p:cNvPr id="3" name="Content Placeholder 2"/>
          <p:cNvSpPr>
            <a:spLocks noGrp="1"/>
          </p:cNvSpPr>
          <p:nvPr>
            <p:ph idx="1"/>
          </p:nvPr>
        </p:nvSpPr>
        <p:spPr>
          <a:xfrm>
            <a:off x="838200" y="1825625"/>
            <a:ext cx="10515600" cy="4790328"/>
          </a:xfrm>
        </p:spPr>
        <p:txBody>
          <a:bodyPr>
            <a:normAutofit/>
          </a:bodyPr>
          <a:lstStyle/>
          <a:p>
            <a:pPr marL="0" indent="0">
              <a:buNone/>
            </a:pPr>
            <a:r>
              <a:rPr lang="en-GB" b="1" dirty="0" smtClean="0">
                <a:solidFill>
                  <a:srgbClr val="0F1949"/>
                </a:solidFill>
              </a:rPr>
              <a:t>Conservation method 1:</a:t>
            </a:r>
            <a:endParaRPr lang="en-GB" b="1" dirty="0">
              <a:solidFill>
                <a:srgbClr val="0F1949"/>
              </a:solidFill>
            </a:endParaRPr>
          </a:p>
          <a:p>
            <a:pPr marL="0" indent="0">
              <a:buNone/>
            </a:pPr>
            <a:r>
              <a:rPr lang="en-GB" dirty="0" smtClean="0">
                <a:solidFill>
                  <a:srgbClr val="0F1949"/>
                </a:solidFill>
              </a:rPr>
              <a:t>Legal protection for species and their habitat.</a:t>
            </a:r>
          </a:p>
          <a:p>
            <a:pPr marL="0" indent="0">
              <a:buNone/>
            </a:pPr>
            <a:endParaRPr lang="en-GB" dirty="0" smtClean="0">
              <a:solidFill>
                <a:srgbClr val="0F1949"/>
              </a:solidFill>
            </a:endParaRPr>
          </a:p>
          <a:p>
            <a:pPr marL="0" indent="0">
              <a:buNone/>
            </a:pPr>
            <a:r>
              <a:rPr lang="en-GB" dirty="0" smtClean="0">
                <a:solidFill>
                  <a:srgbClr val="0F1949"/>
                </a:solidFill>
              </a:rPr>
              <a:t>Example:</a:t>
            </a:r>
          </a:p>
          <a:p>
            <a:pPr marL="0" indent="0">
              <a:buNone/>
            </a:pPr>
            <a:r>
              <a:rPr lang="en-GB" b="1" dirty="0" smtClean="0">
                <a:solidFill>
                  <a:srgbClr val="0F1949"/>
                </a:solidFill>
              </a:rPr>
              <a:t>Southern Damselfly </a:t>
            </a:r>
            <a:r>
              <a:rPr lang="en-GB" dirty="0" smtClean="0">
                <a:solidFill>
                  <a:srgbClr val="0F1949"/>
                </a:solidFill>
              </a:rPr>
              <a:t>is protected under the</a:t>
            </a:r>
          </a:p>
          <a:p>
            <a:pPr marL="0" indent="0">
              <a:buNone/>
            </a:pPr>
            <a:r>
              <a:rPr lang="en-GB" dirty="0">
                <a:solidFill>
                  <a:srgbClr val="0F1949"/>
                </a:solidFill>
              </a:rPr>
              <a:t>Wildlife and Countryside Act </a:t>
            </a:r>
            <a:r>
              <a:rPr lang="en-GB" dirty="0" smtClean="0">
                <a:solidFill>
                  <a:srgbClr val="0F1949"/>
                </a:solidFill>
              </a:rPr>
              <a:t>1981 and has its</a:t>
            </a:r>
          </a:p>
          <a:p>
            <a:pPr marL="0" indent="0">
              <a:buNone/>
            </a:pPr>
            <a:r>
              <a:rPr lang="en-GB" dirty="0">
                <a:solidFill>
                  <a:srgbClr val="0F1949"/>
                </a:solidFill>
              </a:rPr>
              <a:t>o</a:t>
            </a:r>
            <a:r>
              <a:rPr lang="en-GB" dirty="0" smtClean="0">
                <a:solidFill>
                  <a:srgbClr val="0F1949"/>
                </a:solidFill>
              </a:rPr>
              <a:t>wn Species Action Plan as it has been identified</a:t>
            </a:r>
          </a:p>
          <a:p>
            <a:pPr marL="0" indent="0">
              <a:buNone/>
            </a:pPr>
            <a:r>
              <a:rPr lang="en-GB" dirty="0">
                <a:solidFill>
                  <a:srgbClr val="0F1949"/>
                </a:solidFill>
              </a:rPr>
              <a:t>a</a:t>
            </a:r>
            <a:r>
              <a:rPr lang="en-GB" dirty="0" smtClean="0">
                <a:solidFill>
                  <a:srgbClr val="0F1949"/>
                </a:solidFill>
              </a:rPr>
              <a:t>s a priority species for conservation action.</a:t>
            </a:r>
          </a:p>
          <a:p>
            <a:pPr marL="0" indent="0">
              <a:buNone/>
            </a:pPr>
            <a:endParaRPr lang="en-GB" b="1" dirty="0"/>
          </a:p>
          <a:p>
            <a:pPr marL="0" indent="0">
              <a:buNone/>
            </a:pPr>
            <a:endParaRPr lang="en-GB"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889" y="1599184"/>
            <a:ext cx="3944112" cy="5258816"/>
          </a:xfrm>
          <a:prstGeom prst="rect">
            <a:avLst/>
          </a:prstGeom>
        </p:spPr>
      </p:pic>
      <p:sp>
        <p:nvSpPr>
          <p:cNvPr id="5" name="TextBox 4"/>
          <p:cNvSpPr txBox="1"/>
          <p:nvPr/>
        </p:nvSpPr>
        <p:spPr>
          <a:xfrm>
            <a:off x="10422031" y="6488668"/>
            <a:ext cx="3133911" cy="276999"/>
          </a:xfrm>
          <a:prstGeom prst="rect">
            <a:avLst/>
          </a:prstGeom>
          <a:noFill/>
        </p:spPr>
        <p:txBody>
          <a:bodyPr wrap="square" rtlCol="0">
            <a:spAutoFit/>
          </a:bodyPr>
          <a:lstStyle/>
          <a:p>
            <a:r>
              <a:rPr lang="en-GB" sz="1200" dirty="0">
                <a:solidFill>
                  <a:schemeClr val="bg1"/>
                </a:solidFill>
                <a:cs typeface="Times New Roman" panose="02020603050405020304" pitchFamily="18" charset="0"/>
              </a:rPr>
              <a:t>©Dave Smallshire</a:t>
            </a:r>
            <a:endParaRPr lang="en-GB" sz="12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2813" y="365126"/>
            <a:ext cx="1864576" cy="985692"/>
          </a:xfrm>
          <a:prstGeom prst="rect">
            <a:avLst/>
          </a:prstGeom>
        </p:spPr>
      </p:pic>
    </p:spTree>
    <p:extLst>
      <p:ext uri="{BB962C8B-B14F-4D97-AF65-F5344CB8AC3E}">
        <p14:creationId xmlns:p14="http://schemas.microsoft.com/office/powerpoint/2010/main" val="145646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additive="base">
                                        <p:cTn id="12"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3" end="3"/>
                                            </p:txEl>
                                          </p:spTgt>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 calcmode="lin" valueType="num">
                                      <p:cBhvr additive="base">
                                        <p:cTn id="16"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4" end="4"/>
                                            </p:txEl>
                                          </p:spTgt>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 calcmode="lin" valueType="num">
                                      <p:cBhvr additive="base">
                                        <p:cTn id="20"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
                                            <p:txEl>
                                              <p:pRg st="5" end="5"/>
                                            </p:txEl>
                                          </p:spTgt>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 calcmode="lin" valueType="num">
                                      <p:cBhvr additive="base">
                                        <p:cTn id="24"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6" end="6"/>
                                            </p:txEl>
                                          </p:spTgt>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 calcmode="lin" valueType="num">
                                      <p:cBhvr additive="base">
                                        <p:cTn id="28"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4"/>
                                        </p:tgtEl>
                                        <p:attrNameLst>
                                          <p:attrName>r</p:attrName>
                                        </p:attrNameLst>
                                      </p:cBhvr>
                                    </p:animRot>
                                    <p:animRot by="-240000">
                                      <p:cBhvr>
                                        <p:cTn id="34" dur="200" fill="hold">
                                          <p:stCondLst>
                                            <p:cond delay="200"/>
                                          </p:stCondLst>
                                        </p:cTn>
                                        <p:tgtEl>
                                          <p:spTgt spid="4"/>
                                        </p:tgtEl>
                                        <p:attrNameLst>
                                          <p:attrName>r</p:attrName>
                                        </p:attrNameLst>
                                      </p:cBhvr>
                                    </p:animRot>
                                    <p:animRot by="240000">
                                      <p:cBhvr>
                                        <p:cTn id="35" dur="200" fill="hold">
                                          <p:stCondLst>
                                            <p:cond delay="400"/>
                                          </p:stCondLst>
                                        </p:cTn>
                                        <p:tgtEl>
                                          <p:spTgt spid="4"/>
                                        </p:tgtEl>
                                        <p:attrNameLst>
                                          <p:attrName>r</p:attrName>
                                        </p:attrNameLst>
                                      </p:cBhvr>
                                    </p:animRot>
                                    <p:animRot by="-240000">
                                      <p:cBhvr>
                                        <p:cTn id="36" dur="200" fill="hold">
                                          <p:stCondLst>
                                            <p:cond delay="600"/>
                                          </p:stCondLst>
                                        </p:cTn>
                                        <p:tgtEl>
                                          <p:spTgt spid="4"/>
                                        </p:tgtEl>
                                        <p:attrNameLst>
                                          <p:attrName>r</p:attrName>
                                        </p:attrNameLst>
                                      </p:cBhvr>
                                    </p:animRot>
                                    <p:animRot by="120000">
                                      <p:cBhvr>
                                        <p:cTn id="37"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818" y="365126"/>
            <a:ext cx="10515600" cy="1325563"/>
          </a:xfrm>
        </p:spPr>
        <p:txBody>
          <a:bodyPr/>
          <a:lstStyle/>
          <a:p>
            <a:r>
              <a:rPr lang="en-GB" b="1" dirty="0" smtClean="0">
                <a:solidFill>
                  <a:srgbClr val="15B48D"/>
                </a:solidFill>
                <a:latin typeface="+mn-lt"/>
              </a:rPr>
              <a:t>Conservation Case Study: </a:t>
            </a:r>
            <a:r>
              <a:rPr lang="en-GB" b="1" dirty="0" smtClean="0">
                <a:solidFill>
                  <a:srgbClr val="292F53"/>
                </a:solidFill>
                <a:latin typeface="+mn-lt"/>
              </a:rPr>
              <a:t>BDS</a:t>
            </a:r>
            <a:endParaRPr lang="en-GB" b="1" dirty="0">
              <a:solidFill>
                <a:srgbClr val="292F53"/>
              </a:solidFill>
              <a:latin typeface="+mn-lt"/>
            </a:endParaRPr>
          </a:p>
        </p:txBody>
      </p:sp>
      <p:sp>
        <p:nvSpPr>
          <p:cNvPr id="3" name="Content Placeholder 2"/>
          <p:cNvSpPr>
            <a:spLocks noGrp="1"/>
          </p:cNvSpPr>
          <p:nvPr>
            <p:ph idx="1"/>
          </p:nvPr>
        </p:nvSpPr>
        <p:spPr>
          <a:xfrm>
            <a:off x="588818" y="1784062"/>
            <a:ext cx="7214755" cy="4790328"/>
          </a:xfrm>
        </p:spPr>
        <p:txBody>
          <a:bodyPr>
            <a:normAutofit/>
          </a:bodyPr>
          <a:lstStyle/>
          <a:p>
            <a:pPr marL="0" indent="0">
              <a:buNone/>
            </a:pPr>
            <a:r>
              <a:rPr lang="en-GB" b="1" dirty="0" smtClean="0">
                <a:solidFill>
                  <a:srgbClr val="292F53"/>
                </a:solidFill>
              </a:rPr>
              <a:t>Conservation method 2:</a:t>
            </a:r>
            <a:endParaRPr lang="en-GB" b="1" dirty="0">
              <a:solidFill>
                <a:srgbClr val="292F53"/>
              </a:solidFill>
            </a:endParaRPr>
          </a:p>
          <a:p>
            <a:pPr marL="0" indent="0">
              <a:buNone/>
            </a:pPr>
            <a:r>
              <a:rPr lang="en-GB" dirty="0" smtClean="0">
                <a:solidFill>
                  <a:srgbClr val="292F53"/>
                </a:solidFill>
              </a:rPr>
              <a:t>Reintroduction projects.</a:t>
            </a:r>
          </a:p>
          <a:p>
            <a:pPr marL="0" indent="0">
              <a:buNone/>
            </a:pPr>
            <a:endParaRPr lang="en-GB" dirty="0" smtClean="0">
              <a:solidFill>
                <a:srgbClr val="292F53"/>
              </a:solidFill>
            </a:endParaRPr>
          </a:p>
          <a:p>
            <a:pPr marL="0" indent="0">
              <a:buNone/>
            </a:pPr>
            <a:r>
              <a:rPr lang="en-GB" dirty="0" smtClean="0">
                <a:solidFill>
                  <a:srgbClr val="292F53"/>
                </a:solidFill>
              </a:rPr>
              <a:t>Example:</a:t>
            </a:r>
          </a:p>
          <a:p>
            <a:pPr marL="0" indent="0">
              <a:buNone/>
            </a:pPr>
            <a:r>
              <a:rPr lang="en-GB" b="1" dirty="0" smtClean="0">
                <a:solidFill>
                  <a:srgbClr val="292F53"/>
                </a:solidFill>
              </a:rPr>
              <a:t>White-faced Darter </a:t>
            </a:r>
            <a:r>
              <a:rPr lang="en-GB" dirty="0" smtClean="0">
                <a:solidFill>
                  <a:srgbClr val="292F53"/>
                </a:solidFill>
              </a:rPr>
              <a:t>were almost extinct in England.</a:t>
            </a:r>
          </a:p>
          <a:p>
            <a:pPr marL="0" indent="0">
              <a:buNone/>
            </a:pPr>
            <a:r>
              <a:rPr lang="en-GB" dirty="0" smtClean="0">
                <a:solidFill>
                  <a:srgbClr val="292F53"/>
                </a:solidFill>
              </a:rPr>
              <a:t>Their habitat was restored at Foulshaw Moss nature reserve in Cumbria, then larvae and eggs were introduced to the new pools from a nearby donor site.</a:t>
            </a:r>
          </a:p>
          <a:p>
            <a:pPr marL="0" indent="0">
              <a:buNone/>
            </a:pPr>
            <a:endParaRPr lang="en-GB" b="1" dirty="0"/>
          </a:p>
          <a:p>
            <a:pPr marL="0" indent="0">
              <a:buNone/>
            </a:pPr>
            <a:endParaRPr lang="en-GB" dirty="0" smtClean="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24492"/>
          <a:stretch/>
        </p:blipFill>
        <p:spPr>
          <a:xfrm>
            <a:off x="7763962" y="2940627"/>
            <a:ext cx="4428038" cy="3917373"/>
          </a:xfrm>
          <a:prstGeom prst="rect">
            <a:avLst/>
          </a:prstGeom>
        </p:spPr>
      </p:pic>
      <p:sp>
        <p:nvSpPr>
          <p:cNvPr id="6" name="TextBox 5"/>
          <p:cNvSpPr txBox="1"/>
          <p:nvPr/>
        </p:nvSpPr>
        <p:spPr>
          <a:xfrm>
            <a:off x="7955280" y="6488668"/>
            <a:ext cx="2340244" cy="276999"/>
          </a:xfrm>
          <a:prstGeom prst="rect">
            <a:avLst/>
          </a:prstGeom>
          <a:noFill/>
        </p:spPr>
        <p:txBody>
          <a:bodyPr wrap="square" rtlCol="0">
            <a:spAutoFit/>
          </a:bodyPr>
          <a:lstStyle/>
          <a:p>
            <a:r>
              <a:rPr lang="en-GB" sz="1200" dirty="0">
                <a:solidFill>
                  <a:srgbClr val="253059"/>
                </a:solidFill>
                <a:cs typeface="Times New Roman" panose="02020603050405020304" pitchFamily="18" charset="0"/>
              </a:rPr>
              <a:t>© </a:t>
            </a:r>
            <a:r>
              <a:rPr lang="en-GB" sz="1200" dirty="0">
                <a:solidFill>
                  <a:srgbClr val="253059"/>
                </a:solidFill>
              </a:rPr>
              <a:t>David Turrell</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2813" y="365126"/>
            <a:ext cx="1864576" cy="985692"/>
          </a:xfrm>
          <a:prstGeom prst="rect">
            <a:avLst/>
          </a:prstGeom>
        </p:spPr>
      </p:pic>
    </p:spTree>
    <p:extLst>
      <p:ext uri="{BB962C8B-B14F-4D97-AF65-F5344CB8AC3E}">
        <p14:creationId xmlns:p14="http://schemas.microsoft.com/office/powerpoint/2010/main" val="403156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3B28F"/>
                </a:solidFill>
                <a:latin typeface="+mn-lt"/>
              </a:rPr>
              <a:t>Conservation Case Study: BDS</a:t>
            </a:r>
            <a:endParaRPr lang="en-GB" b="1" dirty="0">
              <a:solidFill>
                <a:srgbClr val="13B28F"/>
              </a:solidFill>
              <a:latin typeface="+mn-lt"/>
            </a:endParaRPr>
          </a:p>
        </p:txBody>
      </p:sp>
      <p:sp>
        <p:nvSpPr>
          <p:cNvPr id="3" name="Content Placeholder 2"/>
          <p:cNvSpPr>
            <a:spLocks noGrp="1"/>
          </p:cNvSpPr>
          <p:nvPr>
            <p:ph idx="1"/>
          </p:nvPr>
        </p:nvSpPr>
        <p:spPr>
          <a:xfrm>
            <a:off x="838200" y="1825625"/>
            <a:ext cx="7171944" cy="4790328"/>
          </a:xfrm>
        </p:spPr>
        <p:txBody>
          <a:bodyPr>
            <a:normAutofit/>
          </a:bodyPr>
          <a:lstStyle/>
          <a:p>
            <a:pPr marL="0" indent="0">
              <a:buNone/>
            </a:pPr>
            <a:r>
              <a:rPr lang="en-GB" b="1" dirty="0" smtClean="0">
                <a:solidFill>
                  <a:srgbClr val="253059"/>
                </a:solidFill>
              </a:rPr>
              <a:t>Conservation method 3:</a:t>
            </a:r>
            <a:endParaRPr lang="en-GB" b="1" dirty="0">
              <a:solidFill>
                <a:srgbClr val="253059"/>
              </a:solidFill>
            </a:endParaRPr>
          </a:p>
          <a:p>
            <a:pPr marL="0" indent="0">
              <a:buNone/>
            </a:pPr>
            <a:r>
              <a:rPr lang="en-GB" dirty="0" smtClean="0">
                <a:solidFill>
                  <a:srgbClr val="253059"/>
                </a:solidFill>
              </a:rPr>
              <a:t>Research and monitoring. </a:t>
            </a:r>
          </a:p>
          <a:p>
            <a:pPr marL="0" indent="0">
              <a:buNone/>
            </a:pPr>
            <a:r>
              <a:rPr lang="en-GB" dirty="0" smtClean="0">
                <a:solidFill>
                  <a:srgbClr val="253059"/>
                </a:solidFill>
              </a:rPr>
              <a:t>Improves our understanding of species so we can better protect them.</a:t>
            </a:r>
          </a:p>
          <a:p>
            <a:pPr marL="0" indent="0">
              <a:buNone/>
            </a:pPr>
            <a:endParaRPr lang="en-GB" dirty="0">
              <a:solidFill>
                <a:srgbClr val="253059"/>
              </a:solidFill>
            </a:endParaRPr>
          </a:p>
          <a:p>
            <a:pPr marL="0" indent="0">
              <a:buNone/>
            </a:pPr>
            <a:r>
              <a:rPr lang="en-GB" dirty="0" smtClean="0">
                <a:solidFill>
                  <a:srgbClr val="253059"/>
                </a:solidFill>
              </a:rPr>
              <a:t>Example:</a:t>
            </a:r>
          </a:p>
          <a:p>
            <a:pPr marL="0" indent="0">
              <a:buNone/>
            </a:pPr>
            <a:r>
              <a:rPr lang="en-GB" b="1" dirty="0" smtClean="0">
                <a:solidFill>
                  <a:srgbClr val="253059"/>
                </a:solidFill>
              </a:rPr>
              <a:t>Clubtail Count Project</a:t>
            </a:r>
            <a:r>
              <a:rPr lang="en-GB" dirty="0" smtClean="0">
                <a:solidFill>
                  <a:srgbClr val="253059"/>
                </a:solidFill>
              </a:rPr>
              <a:t> trains volunteers to survey rivers looking for sites where this rare species breeds.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0132" b="11111"/>
          <a:stretch/>
        </p:blipFill>
        <p:spPr>
          <a:xfrm>
            <a:off x="7427075" y="3511296"/>
            <a:ext cx="4764925" cy="3346704"/>
          </a:xfrm>
          <a:prstGeom prst="rect">
            <a:avLst/>
          </a:prstGeom>
        </p:spPr>
      </p:pic>
      <p:sp>
        <p:nvSpPr>
          <p:cNvPr id="8" name="TextBox 7"/>
          <p:cNvSpPr txBox="1"/>
          <p:nvPr/>
        </p:nvSpPr>
        <p:spPr>
          <a:xfrm>
            <a:off x="10915703" y="6477453"/>
            <a:ext cx="2340244" cy="276999"/>
          </a:xfrm>
          <a:prstGeom prst="rect">
            <a:avLst/>
          </a:prstGeom>
          <a:noFill/>
        </p:spPr>
        <p:txBody>
          <a:bodyPr wrap="square" rtlCol="0">
            <a:spAutoFit/>
          </a:bodyPr>
          <a:lstStyle/>
          <a:p>
            <a:r>
              <a:rPr lang="en-GB" sz="1200" dirty="0">
                <a:solidFill>
                  <a:schemeClr val="bg1"/>
                </a:solidFill>
                <a:cs typeface="Times New Roman" panose="02020603050405020304" pitchFamily="18" charset="0"/>
              </a:rPr>
              <a:t>©Gareth Tonks</a:t>
            </a:r>
            <a:endParaRPr lang="en-GB" sz="12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2813" y="365126"/>
            <a:ext cx="1864576" cy="985692"/>
          </a:xfrm>
          <a:prstGeom prst="rect">
            <a:avLst/>
          </a:prstGeom>
        </p:spPr>
      </p:pic>
    </p:spTree>
    <p:extLst>
      <p:ext uri="{BB962C8B-B14F-4D97-AF65-F5344CB8AC3E}">
        <p14:creationId xmlns:p14="http://schemas.microsoft.com/office/powerpoint/2010/main" val="259231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7"/>
                                        </p:tgtEl>
                                        <p:attrNameLst>
                                          <p:attrName>r</p:attrName>
                                        </p:attrNameLst>
                                      </p:cBhvr>
                                    </p:animRot>
                                    <p:animRot by="-240000">
                                      <p:cBhvr>
                                        <p:cTn id="33" dur="200" fill="hold">
                                          <p:stCondLst>
                                            <p:cond delay="200"/>
                                          </p:stCondLst>
                                        </p:cTn>
                                        <p:tgtEl>
                                          <p:spTgt spid="7"/>
                                        </p:tgtEl>
                                        <p:attrNameLst>
                                          <p:attrName>r</p:attrName>
                                        </p:attrNameLst>
                                      </p:cBhvr>
                                    </p:animRot>
                                    <p:animRot by="240000">
                                      <p:cBhvr>
                                        <p:cTn id="34" dur="200" fill="hold">
                                          <p:stCondLst>
                                            <p:cond delay="400"/>
                                          </p:stCondLst>
                                        </p:cTn>
                                        <p:tgtEl>
                                          <p:spTgt spid="7"/>
                                        </p:tgtEl>
                                        <p:attrNameLst>
                                          <p:attrName>r</p:attrName>
                                        </p:attrNameLst>
                                      </p:cBhvr>
                                    </p:animRot>
                                    <p:animRot by="-240000">
                                      <p:cBhvr>
                                        <p:cTn id="35" dur="200" fill="hold">
                                          <p:stCondLst>
                                            <p:cond delay="600"/>
                                          </p:stCondLst>
                                        </p:cTn>
                                        <p:tgtEl>
                                          <p:spTgt spid="7"/>
                                        </p:tgtEl>
                                        <p:attrNameLst>
                                          <p:attrName>r</p:attrName>
                                        </p:attrNameLst>
                                      </p:cBhvr>
                                    </p:animRot>
                                    <p:animRot by="120000">
                                      <p:cBhvr>
                                        <p:cTn id="3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34186"/>
            <a:ext cx="11177016" cy="2344039"/>
          </a:xfrm>
        </p:spPr>
        <p:txBody>
          <a:bodyPr>
            <a:normAutofit/>
          </a:bodyPr>
          <a:lstStyle/>
          <a:p>
            <a:pPr marL="0" indent="0">
              <a:buNone/>
            </a:pPr>
            <a:r>
              <a:rPr lang="en-GB" b="1" dirty="0" smtClean="0">
                <a:solidFill>
                  <a:srgbClr val="0F1949"/>
                </a:solidFill>
              </a:rPr>
              <a:t>Conservation method 4:</a:t>
            </a:r>
          </a:p>
          <a:p>
            <a:pPr marL="0" indent="0">
              <a:buNone/>
            </a:pPr>
            <a:r>
              <a:rPr lang="en-GB" dirty="0" smtClean="0">
                <a:solidFill>
                  <a:srgbClr val="0F1949"/>
                </a:solidFill>
              </a:rPr>
              <a:t>Education.</a:t>
            </a:r>
          </a:p>
          <a:p>
            <a:pPr marL="0" indent="0">
              <a:buNone/>
            </a:pPr>
            <a:r>
              <a:rPr lang="en-GB" dirty="0" smtClean="0">
                <a:solidFill>
                  <a:srgbClr val="0F1949"/>
                </a:solidFill>
              </a:rPr>
              <a:t>Teach the public about species and their importance to increase support for their conservation.</a:t>
            </a:r>
          </a:p>
          <a:p>
            <a:pPr marL="0" indent="0">
              <a:buNone/>
            </a:pPr>
            <a:endParaRPr lang="en-GB" dirty="0"/>
          </a:p>
        </p:txBody>
      </p:sp>
      <p:pic>
        <p:nvPicPr>
          <p:cNvPr id="1026" name="Picture 2" descr="https://www.british-dragonflies.org.uk/sites/british-dragonflies.org.uk/files/images/excited%20pond%20di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1546" y="3584364"/>
            <a:ext cx="4910455" cy="327363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1AB18D"/>
                </a:solidFill>
                <a:latin typeface="+mn-lt"/>
              </a:rPr>
              <a:t>Conservation Case Study: </a:t>
            </a:r>
            <a:r>
              <a:rPr lang="en-GB" b="1" dirty="0">
                <a:solidFill>
                  <a:srgbClr val="292F53"/>
                </a:solidFill>
                <a:latin typeface="+mn-lt"/>
              </a:rPr>
              <a:t>BDS</a:t>
            </a:r>
          </a:p>
        </p:txBody>
      </p:sp>
      <p:sp>
        <p:nvSpPr>
          <p:cNvPr id="5" name="TextBox 4"/>
          <p:cNvSpPr txBox="1"/>
          <p:nvPr/>
        </p:nvSpPr>
        <p:spPr>
          <a:xfrm>
            <a:off x="838200" y="3963508"/>
            <a:ext cx="6092952" cy="3231654"/>
          </a:xfrm>
          <a:prstGeom prst="rect">
            <a:avLst/>
          </a:prstGeom>
          <a:noFill/>
        </p:spPr>
        <p:txBody>
          <a:bodyPr wrap="square" rtlCol="0">
            <a:spAutoFit/>
          </a:bodyPr>
          <a:lstStyle/>
          <a:p>
            <a:r>
              <a:rPr lang="en-GB" sz="2800" dirty="0" smtClean="0">
                <a:solidFill>
                  <a:srgbClr val="0F1949"/>
                </a:solidFill>
              </a:rPr>
              <a:t>Example:</a:t>
            </a:r>
            <a:endParaRPr lang="en-GB" sz="2800" dirty="0">
              <a:solidFill>
                <a:srgbClr val="0F1949"/>
              </a:solidFill>
            </a:endParaRPr>
          </a:p>
          <a:p>
            <a:r>
              <a:rPr lang="en-GB" sz="2800" b="1" dirty="0">
                <a:solidFill>
                  <a:srgbClr val="0F1949"/>
                </a:solidFill>
              </a:rPr>
              <a:t>Dragonfly Hotspots Project</a:t>
            </a:r>
            <a:r>
              <a:rPr lang="en-GB" sz="2800" dirty="0">
                <a:solidFill>
                  <a:srgbClr val="0F1949"/>
                </a:solidFill>
              </a:rPr>
              <a:t>. Centres set up around the country on </a:t>
            </a:r>
            <a:r>
              <a:rPr lang="en-GB" sz="2800" dirty="0" smtClean="0">
                <a:solidFill>
                  <a:srgbClr val="0F1949"/>
                </a:solidFill>
              </a:rPr>
              <a:t>nature reserves and country parks, where </a:t>
            </a:r>
            <a:r>
              <a:rPr lang="en-GB" sz="2800" dirty="0">
                <a:solidFill>
                  <a:srgbClr val="0F1949"/>
                </a:solidFill>
              </a:rPr>
              <a:t>people can </a:t>
            </a:r>
            <a:r>
              <a:rPr lang="en-GB" sz="2800" dirty="0" smtClean="0">
                <a:solidFill>
                  <a:srgbClr val="0F1949"/>
                </a:solidFill>
              </a:rPr>
              <a:t>see </a:t>
            </a:r>
            <a:r>
              <a:rPr lang="en-GB" sz="2800" dirty="0">
                <a:solidFill>
                  <a:srgbClr val="0F1949"/>
                </a:solidFill>
              </a:rPr>
              <a:t>and </a:t>
            </a:r>
            <a:r>
              <a:rPr lang="en-GB" sz="2800" dirty="0" smtClean="0">
                <a:solidFill>
                  <a:srgbClr val="0F1949"/>
                </a:solidFill>
              </a:rPr>
              <a:t>learn all </a:t>
            </a:r>
            <a:r>
              <a:rPr lang="en-GB" sz="2800" dirty="0">
                <a:solidFill>
                  <a:srgbClr val="0F1949"/>
                </a:solidFill>
              </a:rPr>
              <a:t>about </a:t>
            </a:r>
            <a:r>
              <a:rPr lang="en-GB" sz="2800" dirty="0" smtClean="0">
                <a:solidFill>
                  <a:srgbClr val="0F1949"/>
                </a:solidFill>
              </a:rPr>
              <a:t>Dragonflies</a:t>
            </a:r>
            <a:r>
              <a:rPr lang="en-GB" sz="2800" dirty="0">
                <a:solidFill>
                  <a:srgbClr val="0F1949"/>
                </a:solidFill>
              </a:rPr>
              <a:t>!</a:t>
            </a:r>
          </a:p>
          <a:p>
            <a:r>
              <a:rPr lang="en-GB" dirty="0"/>
              <a:t> </a:t>
            </a:r>
          </a:p>
          <a:p>
            <a:endParaRPr lang="en-GB"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2813" y="365126"/>
            <a:ext cx="1864576" cy="985692"/>
          </a:xfrm>
          <a:prstGeom prst="rect">
            <a:avLst/>
          </a:prstGeom>
        </p:spPr>
      </p:pic>
    </p:spTree>
    <p:extLst>
      <p:ext uri="{BB962C8B-B14F-4D97-AF65-F5344CB8AC3E}">
        <p14:creationId xmlns:p14="http://schemas.microsoft.com/office/powerpoint/2010/main" val="225968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026"/>
                                        </p:tgtEl>
                                        <p:attrNameLst>
                                          <p:attrName>r</p:attrName>
                                        </p:attrNameLst>
                                      </p:cBhvr>
                                    </p:animRot>
                                    <p:animRot by="-240000">
                                      <p:cBhvr>
                                        <p:cTn id="27" dur="200" fill="hold">
                                          <p:stCondLst>
                                            <p:cond delay="200"/>
                                          </p:stCondLst>
                                        </p:cTn>
                                        <p:tgtEl>
                                          <p:spTgt spid="1026"/>
                                        </p:tgtEl>
                                        <p:attrNameLst>
                                          <p:attrName>r</p:attrName>
                                        </p:attrNameLst>
                                      </p:cBhvr>
                                    </p:animRot>
                                    <p:animRot by="240000">
                                      <p:cBhvr>
                                        <p:cTn id="28" dur="200" fill="hold">
                                          <p:stCondLst>
                                            <p:cond delay="400"/>
                                          </p:stCondLst>
                                        </p:cTn>
                                        <p:tgtEl>
                                          <p:spTgt spid="1026"/>
                                        </p:tgtEl>
                                        <p:attrNameLst>
                                          <p:attrName>r</p:attrName>
                                        </p:attrNameLst>
                                      </p:cBhvr>
                                    </p:animRot>
                                    <p:animRot by="-240000">
                                      <p:cBhvr>
                                        <p:cTn id="29" dur="200" fill="hold">
                                          <p:stCondLst>
                                            <p:cond delay="600"/>
                                          </p:stCondLst>
                                        </p:cTn>
                                        <p:tgtEl>
                                          <p:spTgt spid="1026"/>
                                        </p:tgtEl>
                                        <p:attrNameLst>
                                          <p:attrName>r</p:attrName>
                                        </p:attrNameLst>
                                      </p:cBhvr>
                                    </p:animRot>
                                    <p:animRot by="120000">
                                      <p:cBhvr>
                                        <p:cTn id="30"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28B18E"/>
                </a:solidFill>
                <a:latin typeface="+mn-lt"/>
              </a:rPr>
              <a:t>Activity 5: </a:t>
            </a:r>
            <a:r>
              <a:rPr lang="en-GB" sz="3600" b="1" dirty="0" smtClean="0">
                <a:solidFill>
                  <a:srgbClr val="292F53"/>
                </a:solidFill>
                <a:latin typeface="+mn-lt"/>
              </a:rPr>
              <a:t>Southern Damselflies Case Study</a:t>
            </a:r>
            <a:endParaRPr lang="en-GB" sz="3600" b="1" dirty="0">
              <a:solidFill>
                <a:srgbClr val="292F53"/>
              </a:solidFill>
              <a:latin typeface="+mn-lt"/>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0916" t="-194" r="6259" b="194"/>
          <a:stretch/>
        </p:blipFill>
        <p:spPr>
          <a:xfrm>
            <a:off x="-41563" y="1504188"/>
            <a:ext cx="5198508" cy="5353812"/>
          </a:xfrm>
          <a:prstGeom prst="rect">
            <a:avLst/>
          </a:prstGeom>
        </p:spPr>
      </p:pic>
      <p:sp>
        <p:nvSpPr>
          <p:cNvPr id="5" name="TextBox 4"/>
          <p:cNvSpPr txBox="1"/>
          <p:nvPr/>
        </p:nvSpPr>
        <p:spPr>
          <a:xfrm>
            <a:off x="0" y="6488668"/>
            <a:ext cx="3133911" cy="276999"/>
          </a:xfrm>
          <a:prstGeom prst="rect">
            <a:avLst/>
          </a:prstGeom>
          <a:noFill/>
        </p:spPr>
        <p:txBody>
          <a:bodyPr wrap="square" rtlCol="0">
            <a:spAutoFit/>
          </a:bodyPr>
          <a:lstStyle/>
          <a:p>
            <a:r>
              <a:rPr lang="en-GB" sz="1200" dirty="0">
                <a:solidFill>
                  <a:schemeClr val="bg1"/>
                </a:solidFill>
                <a:latin typeface="Calibri" panose="020F0502020204030204" pitchFamily="34" charset="0"/>
                <a:cs typeface="Calibri" panose="020F0502020204030204" pitchFamily="34" charset="0"/>
              </a:rPr>
              <a:t>©Dave Smallshire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2813" y="365126"/>
            <a:ext cx="1864576" cy="985692"/>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9164" r="3397"/>
          <a:stretch/>
        </p:blipFill>
        <p:spPr>
          <a:xfrm>
            <a:off x="5143501" y="1504188"/>
            <a:ext cx="7045036" cy="5370712"/>
          </a:xfrm>
          <a:prstGeom prst="rect">
            <a:avLst/>
          </a:prstGeom>
        </p:spPr>
      </p:pic>
      <p:sp>
        <p:nvSpPr>
          <p:cNvPr id="7" name="TextBox 6"/>
          <p:cNvSpPr txBox="1"/>
          <p:nvPr/>
        </p:nvSpPr>
        <p:spPr>
          <a:xfrm>
            <a:off x="10342010" y="6488668"/>
            <a:ext cx="1846528" cy="276999"/>
          </a:xfrm>
          <a:prstGeom prst="rect">
            <a:avLst/>
          </a:prstGeom>
          <a:noFill/>
        </p:spPr>
        <p:txBody>
          <a:bodyPr wrap="square" rtlCol="0">
            <a:spAutoFit/>
          </a:bodyPr>
          <a:lstStyle/>
          <a:p>
            <a:r>
              <a:rPr lang="en-GB" sz="1200" dirty="0" smtClean="0">
                <a:solidFill>
                  <a:schemeClr val="bg1"/>
                </a:solidFill>
                <a:latin typeface="Calibri" panose="020F0502020204030204" pitchFamily="34" charset="0"/>
                <a:cs typeface="Calibri" panose="020F0502020204030204" pitchFamily="34" charset="0"/>
              </a:rPr>
              <a:t>©Christophe Brochard</a:t>
            </a:r>
            <a:endParaRPr lang="en-GB"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848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84068" y="1676789"/>
            <a:ext cx="1339464" cy="1339464"/>
          </a:xfrm>
          <a:prstGeom prst="rect">
            <a:avLst/>
          </a:prstGeom>
        </p:spPr>
      </p:pic>
      <p:sp>
        <p:nvSpPr>
          <p:cNvPr id="2" name="Title 1"/>
          <p:cNvSpPr>
            <a:spLocks noGrp="1"/>
          </p:cNvSpPr>
          <p:nvPr>
            <p:ph type="title"/>
          </p:nvPr>
        </p:nvSpPr>
        <p:spPr/>
        <p:txBody>
          <a:bodyPr>
            <a:normAutofit/>
          </a:bodyPr>
          <a:lstStyle/>
          <a:p>
            <a:r>
              <a:rPr lang="en-GB" sz="3600" b="1" dirty="0" smtClean="0">
                <a:solidFill>
                  <a:srgbClr val="28B18E"/>
                </a:solidFill>
                <a:latin typeface="+mn-lt"/>
              </a:rPr>
              <a:t>Activity 5: </a:t>
            </a:r>
            <a:r>
              <a:rPr lang="en-GB" sz="3600" b="1" dirty="0" smtClean="0">
                <a:solidFill>
                  <a:srgbClr val="292F53"/>
                </a:solidFill>
                <a:latin typeface="+mn-lt"/>
              </a:rPr>
              <a:t>Southern Damselflies Case Study</a:t>
            </a:r>
            <a:endParaRPr lang="en-GB" sz="3600" b="1" dirty="0">
              <a:solidFill>
                <a:srgbClr val="292F53"/>
              </a:solidFill>
              <a:latin typeface="+mn-l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2813" y="365126"/>
            <a:ext cx="1864576" cy="985692"/>
          </a:xfrm>
          <a:prstGeom prst="rect">
            <a:avLst/>
          </a:prstGeom>
        </p:spPr>
      </p:pic>
      <p:sp>
        <p:nvSpPr>
          <p:cNvPr id="8" name="TextBox 7"/>
          <p:cNvSpPr txBox="1"/>
          <p:nvPr/>
        </p:nvSpPr>
        <p:spPr>
          <a:xfrm>
            <a:off x="976745" y="1690690"/>
            <a:ext cx="10377055" cy="4985980"/>
          </a:xfrm>
          <a:prstGeom prst="rect">
            <a:avLst/>
          </a:prstGeom>
          <a:noFill/>
        </p:spPr>
        <p:txBody>
          <a:bodyPr wrap="square" rtlCol="0">
            <a:spAutoFit/>
          </a:bodyPr>
          <a:lstStyle/>
          <a:p>
            <a:r>
              <a:rPr lang="en-GB" sz="2400" dirty="0" smtClean="0">
                <a:solidFill>
                  <a:srgbClr val="292F53"/>
                </a:solidFill>
              </a:rPr>
              <a:t>In small groups: research the threats that led to the decline of the Southern Damselfly. Make a note of these to help with this activity.</a:t>
            </a:r>
          </a:p>
          <a:p>
            <a:endParaRPr lang="en-GB" sz="2400" dirty="0">
              <a:solidFill>
                <a:srgbClr val="292F53"/>
              </a:solidFill>
            </a:endParaRPr>
          </a:p>
          <a:p>
            <a:r>
              <a:rPr lang="en-GB" sz="2400" dirty="0" smtClean="0">
                <a:solidFill>
                  <a:srgbClr val="292F53"/>
                </a:solidFill>
              </a:rPr>
              <a:t>Write on your map printout, or draw a sketch on a piece of paper to indicate:</a:t>
            </a:r>
          </a:p>
          <a:p>
            <a:endParaRPr lang="en-GB" sz="2400" dirty="0">
              <a:solidFill>
                <a:srgbClr val="292F53"/>
              </a:solidFill>
            </a:endParaRPr>
          </a:p>
          <a:p>
            <a:r>
              <a:rPr lang="en-GB" sz="2400" dirty="0" smtClean="0">
                <a:solidFill>
                  <a:srgbClr val="292F53"/>
                </a:solidFill>
              </a:rPr>
              <a:t>1. Which threats are present in which places on the map (e.g. loss of habitat from development near cities).</a:t>
            </a:r>
          </a:p>
          <a:p>
            <a:r>
              <a:rPr lang="en-GB" sz="2400" dirty="0" smtClean="0">
                <a:solidFill>
                  <a:srgbClr val="292F53"/>
                </a:solidFill>
              </a:rPr>
              <a:t>2. What actions would be needed to mitigate these threats (e.g. creating more habitat elsewhere).</a:t>
            </a:r>
          </a:p>
          <a:p>
            <a:r>
              <a:rPr lang="en-GB" sz="2400" dirty="0" smtClean="0">
                <a:solidFill>
                  <a:srgbClr val="292F53"/>
                </a:solidFill>
              </a:rPr>
              <a:t>3. How might you go about carrying out these actions ( tip – think about who you would need to work with and how you might get any work funded)</a:t>
            </a:r>
          </a:p>
          <a:p>
            <a:endParaRPr lang="en-GB" dirty="0" smtClean="0"/>
          </a:p>
          <a:p>
            <a:endParaRPr lang="en-GB" dirty="0" smtClean="0"/>
          </a:p>
          <a:p>
            <a:endParaRPr lang="en-GB" dirty="0" smtClean="0"/>
          </a:p>
        </p:txBody>
      </p:sp>
    </p:spTree>
    <p:extLst>
      <p:ext uri="{BB962C8B-B14F-4D97-AF65-F5344CB8AC3E}">
        <p14:creationId xmlns:p14="http://schemas.microsoft.com/office/powerpoint/2010/main" val="91563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 calcmode="lin" valueType="num">
                                      <p:cBhvr additive="base">
                                        <p:cTn id="1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additive="base">
                                        <p:cTn id="2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 calcmode="lin" valueType="num">
                                      <p:cBhvr additive="base">
                                        <p:cTn id="2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660" y="-31430"/>
            <a:ext cx="10515600" cy="1325563"/>
          </a:xfrm>
        </p:spPr>
        <p:txBody>
          <a:bodyPr>
            <a:normAutofit/>
          </a:bodyPr>
          <a:lstStyle/>
          <a:p>
            <a:r>
              <a:rPr lang="en-GB" sz="3600" b="1" dirty="0" smtClean="0">
                <a:solidFill>
                  <a:srgbClr val="28B18E"/>
                </a:solidFill>
                <a:latin typeface="+mn-lt"/>
              </a:rPr>
              <a:t>Activity 5: </a:t>
            </a:r>
            <a:r>
              <a:rPr lang="en-GB" sz="3600" b="1" dirty="0" smtClean="0">
                <a:solidFill>
                  <a:srgbClr val="292F53"/>
                </a:solidFill>
                <a:latin typeface="+mn-lt"/>
              </a:rPr>
              <a:t>Southern Damselflies Case Study</a:t>
            </a:r>
            <a:endParaRPr lang="en-GB" sz="3600" b="1" dirty="0">
              <a:solidFill>
                <a:srgbClr val="292F53"/>
              </a:solidFill>
              <a:latin typeface="+mn-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2813" y="365126"/>
            <a:ext cx="1864576" cy="98569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58240"/>
            <a:ext cx="10012680" cy="569976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012680" y="2712276"/>
            <a:ext cx="1466532" cy="1466532"/>
          </a:xfrm>
          <a:prstGeom prst="rect">
            <a:avLst/>
          </a:prstGeom>
        </p:spPr>
      </p:pic>
    </p:spTree>
    <p:extLst>
      <p:ext uri="{BB962C8B-B14F-4D97-AF65-F5344CB8AC3E}">
        <p14:creationId xmlns:p14="http://schemas.microsoft.com/office/powerpoint/2010/main" val="155053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3B28F"/>
                </a:solidFill>
                <a:latin typeface="+mn-lt"/>
              </a:rPr>
              <a:t>Conservation</a:t>
            </a:r>
            <a:endParaRPr lang="en-GB" b="1" dirty="0">
              <a:solidFill>
                <a:srgbClr val="13B28F"/>
              </a:solidFill>
              <a:latin typeface="+mn-lt"/>
            </a:endParaRPr>
          </a:p>
        </p:txBody>
      </p:sp>
      <p:sp>
        <p:nvSpPr>
          <p:cNvPr id="3" name="Content Placeholder 2"/>
          <p:cNvSpPr>
            <a:spLocks noGrp="1"/>
          </p:cNvSpPr>
          <p:nvPr>
            <p:ph idx="1"/>
          </p:nvPr>
        </p:nvSpPr>
        <p:spPr>
          <a:xfrm>
            <a:off x="838199" y="1350818"/>
            <a:ext cx="6268707" cy="5503232"/>
          </a:xfrm>
        </p:spPr>
        <p:txBody>
          <a:bodyPr>
            <a:normAutofit fontScale="77500" lnSpcReduction="20000"/>
          </a:bodyPr>
          <a:lstStyle/>
          <a:p>
            <a:pPr marL="0" indent="0">
              <a:buNone/>
            </a:pPr>
            <a:endParaRPr lang="en-GB" b="1" dirty="0" smtClean="0">
              <a:solidFill>
                <a:srgbClr val="253059"/>
              </a:solidFill>
            </a:endParaRPr>
          </a:p>
          <a:p>
            <a:pPr marL="0" indent="0">
              <a:buNone/>
            </a:pPr>
            <a:r>
              <a:rPr lang="en-GB" b="1" dirty="0">
                <a:solidFill>
                  <a:srgbClr val="253059"/>
                </a:solidFill>
              </a:rPr>
              <a:t>Plan B – If conservation in the wild is failing and a species is at risk of going extinct what can you do?</a:t>
            </a:r>
          </a:p>
          <a:p>
            <a:pPr marL="0" indent="0">
              <a:buNone/>
            </a:pPr>
            <a:r>
              <a:rPr lang="en-GB" dirty="0" smtClean="0">
                <a:solidFill>
                  <a:srgbClr val="0F1949"/>
                </a:solidFill>
              </a:rPr>
              <a:t>Use Zoological </a:t>
            </a:r>
            <a:r>
              <a:rPr lang="en-GB" dirty="0">
                <a:solidFill>
                  <a:srgbClr val="0F1949"/>
                </a:solidFill>
              </a:rPr>
              <a:t>Parks and Conservation Centres</a:t>
            </a:r>
          </a:p>
          <a:p>
            <a:pPr marL="0" indent="0">
              <a:buNone/>
            </a:pPr>
            <a:endParaRPr lang="en-GB" dirty="0" smtClean="0">
              <a:solidFill>
                <a:srgbClr val="253059"/>
              </a:solidFill>
            </a:endParaRPr>
          </a:p>
          <a:p>
            <a:pPr marL="0" indent="0">
              <a:buNone/>
            </a:pPr>
            <a:r>
              <a:rPr lang="en-GB" b="1" dirty="0" smtClean="0">
                <a:solidFill>
                  <a:srgbClr val="253059"/>
                </a:solidFill>
              </a:rPr>
              <a:t>Benefits?</a:t>
            </a:r>
          </a:p>
          <a:p>
            <a:pPr marL="0" indent="0">
              <a:buNone/>
            </a:pPr>
            <a:r>
              <a:rPr lang="en-GB" dirty="0" smtClean="0">
                <a:solidFill>
                  <a:srgbClr val="253059"/>
                </a:solidFill>
              </a:rPr>
              <a:t>Zoos have educational value and help people to learn about species and their conservation. Captive breeding programmes can be very successful.</a:t>
            </a:r>
          </a:p>
          <a:p>
            <a:pPr marL="0" indent="0">
              <a:buNone/>
            </a:pPr>
            <a:endParaRPr lang="en-GB" b="1" dirty="0" smtClean="0">
              <a:solidFill>
                <a:srgbClr val="253059"/>
              </a:solidFill>
            </a:endParaRPr>
          </a:p>
          <a:p>
            <a:pPr marL="0" indent="0">
              <a:buNone/>
            </a:pPr>
            <a:r>
              <a:rPr lang="en-GB" b="1" dirty="0" smtClean="0">
                <a:solidFill>
                  <a:srgbClr val="253059"/>
                </a:solidFill>
              </a:rPr>
              <a:t>Issues?</a:t>
            </a:r>
            <a:endParaRPr lang="en-GB" b="1" dirty="0">
              <a:solidFill>
                <a:srgbClr val="253059"/>
              </a:solidFill>
            </a:endParaRPr>
          </a:p>
          <a:p>
            <a:pPr marL="0" indent="0">
              <a:buNone/>
            </a:pPr>
            <a:r>
              <a:rPr lang="en-GB" dirty="0" smtClean="0">
                <a:solidFill>
                  <a:srgbClr val="253059"/>
                </a:solidFill>
              </a:rPr>
              <a:t>Ethics of keeping animals captive- especially highly intelligent species, those with naturally large territories and migratory species. </a:t>
            </a:r>
          </a:p>
          <a:p>
            <a:pPr marL="0" indent="0">
              <a:buNone/>
            </a:pPr>
            <a:r>
              <a:rPr lang="en-GB" dirty="0" smtClean="0">
                <a:solidFill>
                  <a:srgbClr val="253059"/>
                </a:solidFill>
              </a:rPr>
              <a:t>Costly to run, especially with large animals.</a:t>
            </a:r>
          </a:p>
          <a:p>
            <a:pPr marL="0" indent="0">
              <a:buNone/>
            </a:pPr>
            <a:r>
              <a:rPr lang="en-GB" dirty="0" smtClean="0">
                <a:solidFill>
                  <a:srgbClr val="253059"/>
                </a:solidFill>
              </a:rPr>
              <a:t>Not all animals can breed or even survive in captivity, such as dragonflies </a:t>
            </a:r>
            <a:endParaRPr lang="en-GB" dirty="0">
              <a:solidFill>
                <a:srgbClr val="253059"/>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2813" y="365126"/>
            <a:ext cx="1864576" cy="985692"/>
          </a:xfrm>
          <a:prstGeom prst="rect">
            <a:avLst/>
          </a:prstGeom>
        </p:spPr>
      </p:pic>
      <p:pic>
        <p:nvPicPr>
          <p:cNvPr id="5" name="Picture 4"/>
          <p:cNvPicPr>
            <a:picLocks noChangeAspect="1"/>
          </p:cNvPicPr>
          <p:nvPr/>
        </p:nvPicPr>
        <p:blipFill rotWithShape="1">
          <a:blip r:embed="rId4"/>
          <a:srcRect b="8618"/>
          <a:stretch/>
        </p:blipFill>
        <p:spPr>
          <a:xfrm>
            <a:off x="7945108" y="1537854"/>
            <a:ext cx="4246892" cy="2722419"/>
          </a:xfrm>
          <a:prstGeom prst="rect">
            <a:avLst/>
          </a:prstGeom>
        </p:spPr>
      </p:pic>
      <p:pic>
        <p:nvPicPr>
          <p:cNvPr id="6" name="Picture 5"/>
          <p:cNvPicPr>
            <a:picLocks noChangeAspect="1"/>
          </p:cNvPicPr>
          <p:nvPr/>
        </p:nvPicPr>
        <p:blipFill rotWithShape="1">
          <a:blip r:embed="rId5"/>
          <a:srcRect b="7404"/>
          <a:stretch/>
        </p:blipFill>
        <p:spPr>
          <a:xfrm>
            <a:off x="7945108" y="4241143"/>
            <a:ext cx="4246891" cy="2616857"/>
          </a:xfrm>
          <a:prstGeom prst="rect">
            <a:avLst/>
          </a:prstGeom>
        </p:spPr>
      </p:pic>
      <p:sp>
        <p:nvSpPr>
          <p:cNvPr id="7" name="TextBox 6"/>
          <p:cNvSpPr txBox="1"/>
          <p:nvPr/>
        </p:nvSpPr>
        <p:spPr>
          <a:xfrm>
            <a:off x="7945107" y="3871811"/>
            <a:ext cx="1662546" cy="276999"/>
          </a:xfrm>
          <a:prstGeom prst="rect">
            <a:avLst/>
          </a:prstGeom>
          <a:noFill/>
        </p:spPr>
        <p:txBody>
          <a:bodyPr wrap="square" rtlCol="0">
            <a:spAutoFit/>
          </a:bodyPr>
          <a:lstStyle/>
          <a:p>
            <a:r>
              <a:rPr lang="en-GB" sz="1200" dirty="0" smtClean="0">
                <a:solidFill>
                  <a:schemeClr val="bg1"/>
                </a:solidFill>
              </a:rPr>
              <a:t>©Chester Zoo</a:t>
            </a:r>
            <a:endParaRPr lang="en-GB" sz="1200" dirty="0">
              <a:solidFill>
                <a:schemeClr val="bg1"/>
              </a:solidFill>
            </a:endParaRPr>
          </a:p>
        </p:txBody>
      </p:sp>
      <p:sp>
        <p:nvSpPr>
          <p:cNvPr id="8" name="TextBox 7"/>
          <p:cNvSpPr txBox="1"/>
          <p:nvPr/>
        </p:nvSpPr>
        <p:spPr>
          <a:xfrm>
            <a:off x="11038134" y="6546273"/>
            <a:ext cx="1662546" cy="276999"/>
          </a:xfrm>
          <a:prstGeom prst="rect">
            <a:avLst/>
          </a:prstGeom>
          <a:noFill/>
        </p:spPr>
        <p:txBody>
          <a:bodyPr wrap="square" rtlCol="0">
            <a:spAutoFit/>
          </a:bodyPr>
          <a:lstStyle/>
          <a:p>
            <a:r>
              <a:rPr lang="en-GB" sz="1200" dirty="0" smtClean="0">
                <a:solidFill>
                  <a:schemeClr val="bg1"/>
                </a:solidFill>
              </a:rPr>
              <a:t>©obrag.org</a:t>
            </a:r>
            <a:endParaRPr lang="en-GB" sz="1200" dirty="0">
              <a:solidFill>
                <a:schemeClr val="bg1"/>
              </a:solidFill>
            </a:endParaRPr>
          </a:p>
        </p:txBody>
      </p:sp>
    </p:spTree>
    <p:extLst>
      <p:ext uri="{BB962C8B-B14F-4D97-AF65-F5344CB8AC3E}">
        <p14:creationId xmlns:p14="http://schemas.microsoft.com/office/powerpoint/2010/main" val="420663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28B18E"/>
                </a:solidFill>
                <a:latin typeface="+mn-lt"/>
              </a:rPr>
              <a:t>Conservation</a:t>
            </a:r>
            <a:endParaRPr lang="en-GB" b="1" dirty="0">
              <a:solidFill>
                <a:srgbClr val="28B18E"/>
              </a:solidFill>
              <a:latin typeface="+mn-lt"/>
            </a:endParaRPr>
          </a:p>
        </p:txBody>
      </p:sp>
      <p:sp>
        <p:nvSpPr>
          <p:cNvPr id="3" name="Content Placeholder 2"/>
          <p:cNvSpPr>
            <a:spLocks noGrp="1"/>
          </p:cNvSpPr>
          <p:nvPr>
            <p:ph idx="1"/>
          </p:nvPr>
        </p:nvSpPr>
        <p:spPr>
          <a:xfrm>
            <a:off x="838201" y="1690687"/>
            <a:ext cx="7967472" cy="4844387"/>
          </a:xfrm>
        </p:spPr>
        <p:txBody>
          <a:bodyPr>
            <a:normAutofit fontScale="55000" lnSpcReduction="20000"/>
          </a:bodyPr>
          <a:lstStyle/>
          <a:p>
            <a:pPr marL="0" indent="0">
              <a:buNone/>
            </a:pPr>
            <a:r>
              <a:rPr lang="en-GB" sz="3200" b="1" dirty="0" smtClean="0">
                <a:solidFill>
                  <a:srgbClr val="253059"/>
                </a:solidFill>
              </a:rPr>
              <a:t>Plan B </a:t>
            </a:r>
            <a:r>
              <a:rPr lang="en-GB" sz="3200" b="1" dirty="0">
                <a:solidFill>
                  <a:srgbClr val="253059"/>
                </a:solidFill>
              </a:rPr>
              <a:t>– If conservation in the wild is failing and a species is at risk of going extinct what </a:t>
            </a:r>
            <a:r>
              <a:rPr lang="en-GB" sz="3200" b="1" dirty="0" smtClean="0">
                <a:solidFill>
                  <a:srgbClr val="253059"/>
                </a:solidFill>
              </a:rPr>
              <a:t>else can </a:t>
            </a:r>
            <a:r>
              <a:rPr lang="en-GB" sz="3200" b="1" dirty="0">
                <a:solidFill>
                  <a:srgbClr val="253059"/>
                </a:solidFill>
              </a:rPr>
              <a:t>you do</a:t>
            </a:r>
            <a:r>
              <a:rPr lang="en-GB" sz="3200" b="1" dirty="0" smtClean="0">
                <a:solidFill>
                  <a:srgbClr val="253059"/>
                </a:solidFill>
              </a:rPr>
              <a:t>?</a:t>
            </a:r>
          </a:p>
          <a:p>
            <a:pPr marL="0" indent="0">
              <a:buNone/>
            </a:pPr>
            <a:r>
              <a:rPr lang="en-GB" sz="3200" dirty="0" smtClean="0">
                <a:solidFill>
                  <a:srgbClr val="253059"/>
                </a:solidFill>
              </a:rPr>
              <a:t>Use Gene </a:t>
            </a:r>
            <a:r>
              <a:rPr lang="en-GB" sz="3200" dirty="0">
                <a:solidFill>
                  <a:srgbClr val="253059"/>
                </a:solidFill>
              </a:rPr>
              <a:t>B</a:t>
            </a:r>
            <a:r>
              <a:rPr lang="en-GB" sz="3200" dirty="0" smtClean="0">
                <a:solidFill>
                  <a:srgbClr val="253059"/>
                </a:solidFill>
              </a:rPr>
              <a:t>anks</a:t>
            </a:r>
          </a:p>
          <a:p>
            <a:pPr marL="0" indent="0">
              <a:buNone/>
            </a:pPr>
            <a:r>
              <a:rPr lang="en-GB" sz="3200" dirty="0" smtClean="0">
                <a:solidFill>
                  <a:srgbClr val="0F1949"/>
                </a:solidFill>
              </a:rPr>
              <a:t>Gene Banks </a:t>
            </a:r>
            <a:r>
              <a:rPr lang="en-GB" sz="3200" dirty="0">
                <a:solidFill>
                  <a:srgbClr val="0F1949"/>
                </a:solidFill>
              </a:rPr>
              <a:t>are stores of genetic material of </a:t>
            </a:r>
            <a:r>
              <a:rPr lang="en-GB" sz="3200" dirty="0" smtClean="0">
                <a:solidFill>
                  <a:srgbClr val="0F1949"/>
                </a:solidFill>
              </a:rPr>
              <a:t>species, used as an insurance policy - in </a:t>
            </a:r>
            <a:r>
              <a:rPr lang="en-GB" sz="3200" dirty="0">
                <a:solidFill>
                  <a:srgbClr val="0F1949"/>
                </a:solidFill>
              </a:rPr>
              <a:t>the case of a species extinction the materials could be used to ‘revive’ the species.</a:t>
            </a:r>
          </a:p>
          <a:p>
            <a:pPr marL="0" indent="0">
              <a:buNone/>
            </a:pPr>
            <a:endParaRPr lang="en-GB" sz="3200" b="1" dirty="0">
              <a:solidFill>
                <a:srgbClr val="253059"/>
              </a:solidFill>
            </a:endParaRPr>
          </a:p>
          <a:p>
            <a:pPr marL="0" indent="0">
              <a:buNone/>
            </a:pPr>
            <a:r>
              <a:rPr lang="en-GB" sz="3200" b="1" dirty="0" smtClean="0">
                <a:solidFill>
                  <a:srgbClr val="253059"/>
                </a:solidFill>
              </a:rPr>
              <a:t>Benefits?</a:t>
            </a:r>
          </a:p>
          <a:p>
            <a:pPr marL="0" indent="0">
              <a:buNone/>
            </a:pPr>
            <a:r>
              <a:rPr lang="en-GB" sz="3200" dirty="0" smtClean="0">
                <a:solidFill>
                  <a:srgbClr val="253059"/>
                </a:solidFill>
              </a:rPr>
              <a:t>For plants it is cheaper than growing species in captivity (</a:t>
            </a:r>
            <a:r>
              <a:rPr lang="en-GB" sz="3200" i="1" dirty="0" smtClean="0">
                <a:solidFill>
                  <a:srgbClr val="253059"/>
                </a:solidFill>
              </a:rPr>
              <a:t>ex situ</a:t>
            </a:r>
            <a:r>
              <a:rPr lang="en-GB" sz="3200" dirty="0" smtClean="0">
                <a:solidFill>
                  <a:srgbClr val="253059"/>
                </a:solidFill>
              </a:rPr>
              <a:t>).</a:t>
            </a:r>
          </a:p>
          <a:p>
            <a:pPr marL="0" indent="0">
              <a:buNone/>
            </a:pPr>
            <a:r>
              <a:rPr lang="en-GB" sz="3200" dirty="0" smtClean="0">
                <a:solidFill>
                  <a:srgbClr val="253059"/>
                </a:solidFill>
              </a:rPr>
              <a:t>Takes up less room than having to keep specimens in captivity.</a:t>
            </a:r>
          </a:p>
          <a:p>
            <a:pPr marL="0" indent="0">
              <a:buNone/>
            </a:pPr>
            <a:endParaRPr lang="en-GB" sz="3200" dirty="0">
              <a:solidFill>
                <a:srgbClr val="253059"/>
              </a:solidFill>
            </a:endParaRPr>
          </a:p>
          <a:p>
            <a:pPr marL="0" indent="0">
              <a:buNone/>
            </a:pPr>
            <a:r>
              <a:rPr lang="en-GB" sz="3200" b="1" dirty="0" smtClean="0">
                <a:solidFill>
                  <a:srgbClr val="253059"/>
                </a:solidFill>
              </a:rPr>
              <a:t>Issues?</a:t>
            </a:r>
          </a:p>
          <a:p>
            <a:pPr marL="0" indent="0">
              <a:buNone/>
            </a:pPr>
            <a:r>
              <a:rPr lang="en-GB" sz="3200" dirty="0" smtClean="0">
                <a:solidFill>
                  <a:srgbClr val="253059"/>
                </a:solidFill>
              </a:rPr>
              <a:t>If a species habitat is completely destroyed having genetic material won’t matter - you can’t introduce it back into the wild.</a:t>
            </a:r>
          </a:p>
          <a:p>
            <a:pPr marL="0" indent="0">
              <a:buNone/>
            </a:pPr>
            <a:r>
              <a:rPr lang="en-GB" sz="3200" dirty="0" smtClean="0">
                <a:solidFill>
                  <a:srgbClr val="253059"/>
                </a:solidFill>
              </a:rPr>
              <a:t>Very expensive to collect and store sperm and eggs from mammals.</a:t>
            </a:r>
          </a:p>
          <a:p>
            <a:pPr marL="0" indent="0">
              <a:buNone/>
            </a:pPr>
            <a:r>
              <a:rPr lang="en-GB" sz="3200" dirty="0" smtClean="0">
                <a:solidFill>
                  <a:srgbClr val="253059"/>
                </a:solidFill>
              </a:rPr>
              <a:t>Not possible to use gene banks for insects currently.</a:t>
            </a:r>
          </a:p>
          <a:p>
            <a:pPr marL="0" indent="0">
              <a:buNone/>
            </a:pP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2813" y="365126"/>
            <a:ext cx="1864576" cy="98569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26609"/>
          <a:stretch/>
        </p:blipFill>
        <p:spPr>
          <a:xfrm>
            <a:off x="8997331" y="1690688"/>
            <a:ext cx="3211988" cy="2491444"/>
          </a:xfrm>
          <a:prstGeom prst="rect">
            <a:avLst/>
          </a:prstGeom>
        </p:spPr>
      </p:pic>
      <p:sp>
        <p:nvSpPr>
          <p:cNvPr id="6" name="TextBox 5"/>
          <p:cNvSpPr txBox="1"/>
          <p:nvPr/>
        </p:nvSpPr>
        <p:spPr>
          <a:xfrm>
            <a:off x="9036369" y="3844899"/>
            <a:ext cx="3133911" cy="276999"/>
          </a:xfrm>
          <a:prstGeom prst="rect">
            <a:avLst/>
          </a:prstGeom>
          <a:noFill/>
        </p:spPr>
        <p:txBody>
          <a:bodyPr wrap="square" rtlCol="0">
            <a:spAutoFit/>
          </a:bodyPr>
          <a:lstStyle/>
          <a:p>
            <a:r>
              <a:rPr lang="en-GB" sz="1200" dirty="0" smtClean="0">
                <a:solidFill>
                  <a:schemeClr val="bg1"/>
                </a:solidFill>
                <a:latin typeface="Calibri" panose="020F0502020204030204" pitchFamily="34" charset="0"/>
                <a:cs typeface="Calibri" panose="020F0502020204030204" pitchFamily="34" charset="0"/>
              </a:rPr>
              <a:t>©scidev.net</a:t>
            </a:r>
            <a:endParaRPr lang="en-GB" sz="1200" dirty="0">
              <a:solidFill>
                <a:schemeClr val="bg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7966" r="6888" b="4735"/>
          <a:stretch/>
        </p:blipFill>
        <p:spPr>
          <a:xfrm>
            <a:off x="8988136" y="4182133"/>
            <a:ext cx="3221182" cy="2717432"/>
          </a:xfrm>
          <a:prstGeom prst="rect">
            <a:avLst/>
          </a:prstGeom>
        </p:spPr>
      </p:pic>
      <p:sp>
        <p:nvSpPr>
          <p:cNvPr id="8" name="TextBox 7"/>
          <p:cNvSpPr txBox="1"/>
          <p:nvPr/>
        </p:nvSpPr>
        <p:spPr>
          <a:xfrm>
            <a:off x="9075407" y="6535075"/>
            <a:ext cx="3133911" cy="276999"/>
          </a:xfrm>
          <a:prstGeom prst="rect">
            <a:avLst/>
          </a:prstGeom>
          <a:noFill/>
        </p:spPr>
        <p:txBody>
          <a:bodyPr wrap="square" rtlCol="0">
            <a:spAutoFit/>
          </a:bodyPr>
          <a:lstStyle/>
          <a:p>
            <a:r>
              <a:rPr lang="en-GB" sz="1200" dirty="0" smtClean="0">
                <a:solidFill>
                  <a:schemeClr val="bg1"/>
                </a:solidFill>
                <a:latin typeface="Calibri" panose="020F0502020204030204" pitchFamily="34" charset="0"/>
                <a:cs typeface="Calibri" panose="020F0502020204030204" pitchFamily="34" charset="0"/>
              </a:rPr>
              <a:t>©metro.co.uk</a:t>
            </a:r>
            <a:endParaRPr lang="en-GB"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297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195191"/>
            <a:ext cx="10515600" cy="1325563"/>
          </a:xfrm>
        </p:spPr>
        <p:txBody>
          <a:bodyPr>
            <a:normAutofit/>
          </a:bodyPr>
          <a:lstStyle/>
          <a:p>
            <a:r>
              <a:rPr lang="en-GB" sz="4000" b="1" dirty="0" smtClean="0">
                <a:solidFill>
                  <a:srgbClr val="28B18E"/>
                </a:solidFill>
                <a:latin typeface="+mn-lt"/>
              </a:rPr>
              <a:t>Activity 6: </a:t>
            </a:r>
            <a:r>
              <a:rPr lang="en-GB" sz="4000" b="1" dirty="0" smtClean="0">
                <a:solidFill>
                  <a:srgbClr val="292F53"/>
                </a:solidFill>
                <a:latin typeface="+mn-lt"/>
              </a:rPr>
              <a:t>Making</a:t>
            </a:r>
            <a:r>
              <a:rPr lang="en-GB" sz="4000" b="1" dirty="0" smtClean="0">
                <a:solidFill>
                  <a:srgbClr val="28B18E"/>
                </a:solidFill>
                <a:latin typeface="+mn-lt"/>
              </a:rPr>
              <a:t> </a:t>
            </a:r>
            <a:r>
              <a:rPr lang="en-GB" sz="4000" b="1" dirty="0" smtClean="0">
                <a:solidFill>
                  <a:srgbClr val="292F53"/>
                </a:solidFill>
                <a:latin typeface="+mn-lt"/>
              </a:rPr>
              <a:t>A Home For Dragonflies </a:t>
            </a:r>
            <a:endParaRPr lang="en-GB" sz="4000" b="1" dirty="0">
              <a:solidFill>
                <a:srgbClr val="292F53"/>
              </a:solidFill>
              <a:latin typeface="+mn-lt"/>
            </a:endParaRPr>
          </a:p>
        </p:txBody>
      </p:sp>
      <p:sp>
        <p:nvSpPr>
          <p:cNvPr id="3" name="Content Placeholder 2"/>
          <p:cNvSpPr>
            <a:spLocks noGrp="1"/>
          </p:cNvSpPr>
          <p:nvPr>
            <p:ph idx="1"/>
          </p:nvPr>
        </p:nvSpPr>
        <p:spPr>
          <a:xfrm>
            <a:off x="838201" y="1690687"/>
            <a:ext cx="7193972" cy="5001057"/>
          </a:xfrm>
        </p:spPr>
        <p:txBody>
          <a:bodyPr>
            <a:normAutofit fontScale="77500" lnSpcReduction="20000"/>
          </a:bodyPr>
          <a:lstStyle/>
          <a:p>
            <a:pPr marL="0" indent="0">
              <a:buNone/>
            </a:pPr>
            <a:r>
              <a:rPr lang="en-GB" b="1" dirty="0" smtClean="0">
                <a:solidFill>
                  <a:srgbClr val="253059"/>
                </a:solidFill>
              </a:rPr>
              <a:t>Gene Banks and Zoos are not currently suitable methods for conserving dragonflies and damselflies. We need to focus on habitat restoration, creating new habitat and raising awareness so that more people will help with this too. </a:t>
            </a:r>
          </a:p>
          <a:p>
            <a:pPr>
              <a:buBlip>
                <a:blip r:embed="rId3"/>
              </a:buBlip>
            </a:pPr>
            <a:r>
              <a:rPr lang="en-GB" sz="2400" dirty="0">
                <a:solidFill>
                  <a:srgbClr val="253059"/>
                </a:solidFill>
              </a:rPr>
              <a:t>Draw a garden you know well, either one at home or in your school </a:t>
            </a:r>
            <a:r>
              <a:rPr lang="en-GB" sz="2400" dirty="0" smtClean="0">
                <a:solidFill>
                  <a:srgbClr val="253059"/>
                </a:solidFill>
              </a:rPr>
              <a:t>grounds or at a local park. </a:t>
            </a:r>
            <a:r>
              <a:rPr lang="en-GB" sz="2400" dirty="0">
                <a:solidFill>
                  <a:srgbClr val="253059"/>
                </a:solidFill>
              </a:rPr>
              <a:t>Be sure to capture all features, noting down where grass, trees, paths, buildings etc. are.</a:t>
            </a:r>
          </a:p>
          <a:p>
            <a:pPr marL="0" indent="0">
              <a:buNone/>
            </a:pPr>
            <a:endParaRPr lang="en-GB" sz="2400" dirty="0">
              <a:solidFill>
                <a:srgbClr val="253059"/>
              </a:solidFill>
            </a:endParaRPr>
          </a:p>
          <a:p>
            <a:pPr>
              <a:buBlip>
                <a:blip r:embed="rId3"/>
              </a:buBlip>
            </a:pPr>
            <a:r>
              <a:rPr lang="en-GB" sz="2400" dirty="0">
                <a:solidFill>
                  <a:srgbClr val="253059"/>
                </a:solidFill>
              </a:rPr>
              <a:t>Make a note of any habitat that you think is suitable for dragonflies and damselflies to live in and explain why.</a:t>
            </a:r>
          </a:p>
          <a:p>
            <a:pPr marL="0" indent="0">
              <a:buNone/>
            </a:pPr>
            <a:endParaRPr lang="en-GB" sz="2400" dirty="0">
              <a:solidFill>
                <a:srgbClr val="253059"/>
              </a:solidFill>
            </a:endParaRPr>
          </a:p>
          <a:p>
            <a:pPr>
              <a:buBlip>
                <a:blip r:embed="rId3"/>
              </a:buBlip>
            </a:pPr>
            <a:r>
              <a:rPr lang="en-GB" sz="2400" dirty="0">
                <a:solidFill>
                  <a:srgbClr val="253059"/>
                </a:solidFill>
              </a:rPr>
              <a:t>Enhance this existing </a:t>
            </a:r>
            <a:r>
              <a:rPr lang="en-GB" sz="2400" dirty="0" smtClean="0">
                <a:solidFill>
                  <a:srgbClr val="253059"/>
                </a:solidFill>
              </a:rPr>
              <a:t>habitat, or design some new habitat by drawing in some dragonfly friendly features. </a:t>
            </a:r>
            <a:endParaRPr lang="en-GB" sz="2400" dirty="0">
              <a:solidFill>
                <a:srgbClr val="253059"/>
              </a:solidFill>
            </a:endParaRPr>
          </a:p>
          <a:p>
            <a:pPr marL="0" indent="0">
              <a:buNone/>
            </a:pPr>
            <a:endParaRPr lang="en-GB" sz="2400" dirty="0">
              <a:solidFill>
                <a:srgbClr val="253059"/>
              </a:solidFill>
            </a:endParaRPr>
          </a:p>
          <a:p>
            <a:pPr marL="0" indent="0">
              <a:buNone/>
            </a:pPr>
            <a:endParaRPr lang="en-GB" sz="2400" dirty="0">
              <a:solidFill>
                <a:srgbClr val="253059"/>
              </a:solidFill>
            </a:endParaRPr>
          </a:p>
          <a:p>
            <a:pPr>
              <a:buBlip>
                <a:blip r:embed="rId3"/>
              </a:buBlip>
            </a:pPr>
            <a:r>
              <a:rPr lang="en-GB" sz="2400" dirty="0">
                <a:solidFill>
                  <a:srgbClr val="253059"/>
                </a:solidFill>
              </a:rPr>
              <a:t>Could you create any of these habitats in real life in your garden and school grounds? </a:t>
            </a:r>
          </a:p>
          <a:p>
            <a:pPr marL="0" indent="0">
              <a:buNone/>
            </a:pPr>
            <a:endParaRPr lang="en-GB" sz="2400" dirty="0">
              <a:solidFill>
                <a:srgbClr val="253059"/>
              </a:solidFill>
            </a:endParaRPr>
          </a:p>
          <a:p>
            <a:pPr>
              <a:buBlip>
                <a:blip r:embed="rId3"/>
              </a:buBlip>
            </a:pPr>
            <a:endParaRPr lang="en-GB" sz="2400" dirty="0" smtClean="0">
              <a:solidFill>
                <a:srgbClr val="253059"/>
              </a:solidFill>
            </a:endParaRPr>
          </a:p>
          <a:p>
            <a:pPr marL="0" indent="0">
              <a:buNone/>
            </a:pPr>
            <a:endParaRPr lang="en-GB" sz="2400" dirty="0" smtClean="0">
              <a:solidFill>
                <a:srgbClr val="253059"/>
              </a:solidFill>
            </a:endParaRPr>
          </a:p>
          <a:p>
            <a:pPr marL="0" indent="0">
              <a:buNone/>
            </a:pPr>
            <a:endParaRPr lang="en-GB"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6070" y="327126"/>
            <a:ext cx="1864576" cy="98569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1792" y="1444752"/>
            <a:ext cx="3950208" cy="2962656"/>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8333"/>
          <a:stretch/>
        </p:blipFill>
        <p:spPr>
          <a:xfrm>
            <a:off x="8241792" y="4142232"/>
            <a:ext cx="3950208" cy="2715768"/>
          </a:xfrm>
          <a:prstGeom prst="rect">
            <a:avLst/>
          </a:prstGeom>
        </p:spPr>
      </p:pic>
    </p:spTree>
    <p:extLst>
      <p:ext uri="{BB962C8B-B14F-4D97-AF65-F5344CB8AC3E}">
        <p14:creationId xmlns:p14="http://schemas.microsoft.com/office/powerpoint/2010/main" val="196786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p:cTn id="39"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471831"/>
            <a:ext cx="1947819" cy="1029698"/>
          </a:xfrm>
          <a:prstGeom prst="rect">
            <a:avLst/>
          </a:prstGeom>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6032" y="0"/>
            <a:ext cx="9253728" cy="6947549"/>
          </a:xfrm>
        </p:spPr>
      </p:pic>
      <p:sp>
        <p:nvSpPr>
          <p:cNvPr id="7" name="TextBox 6"/>
          <p:cNvSpPr txBox="1"/>
          <p:nvPr/>
        </p:nvSpPr>
        <p:spPr>
          <a:xfrm>
            <a:off x="9165336" y="2440481"/>
            <a:ext cx="2852928" cy="923330"/>
          </a:xfrm>
          <a:prstGeom prst="rect">
            <a:avLst/>
          </a:prstGeom>
          <a:noFill/>
        </p:spPr>
        <p:txBody>
          <a:bodyPr wrap="square" rtlCol="0">
            <a:spAutoFit/>
          </a:bodyPr>
          <a:lstStyle/>
          <a:p>
            <a:pPr algn="ctr"/>
            <a:r>
              <a:rPr lang="en-GB" b="1" dirty="0" smtClean="0">
                <a:solidFill>
                  <a:srgbClr val="1AB18D"/>
                </a:solidFill>
              </a:rPr>
              <a:t>Insects – Dragonflies evolved from this branch of the tree of life.</a:t>
            </a:r>
            <a:endParaRPr lang="en-GB" b="1" dirty="0">
              <a:solidFill>
                <a:srgbClr val="1AB18D"/>
              </a:solidFill>
            </a:endParaRPr>
          </a:p>
        </p:txBody>
      </p:sp>
      <p:cxnSp>
        <p:nvCxnSpPr>
          <p:cNvPr id="12" name="Straight Arrow Connector 11"/>
          <p:cNvCxnSpPr/>
          <p:nvPr/>
        </p:nvCxnSpPr>
        <p:spPr>
          <a:xfrm flipH="1" flipV="1">
            <a:off x="7964424" y="1792224"/>
            <a:ext cx="1408176" cy="804672"/>
          </a:xfrm>
          <a:prstGeom prst="straightConnector1">
            <a:avLst/>
          </a:prstGeom>
          <a:ln w="76200">
            <a:solidFill>
              <a:srgbClr val="1AB18D"/>
            </a:solidFill>
            <a:tailEnd type="triangle"/>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9337548" y="4066046"/>
            <a:ext cx="2852928" cy="1200329"/>
          </a:xfrm>
          <a:prstGeom prst="rect">
            <a:avLst/>
          </a:prstGeom>
          <a:noFill/>
        </p:spPr>
        <p:txBody>
          <a:bodyPr wrap="square" rtlCol="0">
            <a:spAutoFit/>
          </a:bodyPr>
          <a:lstStyle/>
          <a:p>
            <a:pPr algn="ctr"/>
            <a:r>
              <a:rPr lang="en-GB" b="1" dirty="0" smtClean="0">
                <a:solidFill>
                  <a:srgbClr val="1AB18D"/>
                </a:solidFill>
              </a:rPr>
              <a:t>Mammals – we evolved from this branch, much later than many other species!</a:t>
            </a:r>
            <a:endParaRPr lang="en-GB" b="1" dirty="0">
              <a:solidFill>
                <a:srgbClr val="1AB18D"/>
              </a:solidFill>
            </a:endParaRPr>
          </a:p>
        </p:txBody>
      </p:sp>
      <p:cxnSp>
        <p:nvCxnSpPr>
          <p:cNvPr id="14" name="Straight Arrow Connector 13"/>
          <p:cNvCxnSpPr/>
          <p:nvPr/>
        </p:nvCxnSpPr>
        <p:spPr>
          <a:xfrm flipH="1" flipV="1">
            <a:off x="6384036" y="732976"/>
            <a:ext cx="3125724" cy="3425769"/>
          </a:xfrm>
          <a:prstGeom prst="straightConnector1">
            <a:avLst/>
          </a:prstGeom>
          <a:ln w="76200">
            <a:solidFill>
              <a:srgbClr val="1AB18D"/>
            </a:solidFill>
            <a:tailEnd type="triangle"/>
          </a:ln>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8878824" y="5722231"/>
            <a:ext cx="3218688" cy="923330"/>
          </a:xfrm>
          <a:prstGeom prst="rect">
            <a:avLst/>
          </a:prstGeom>
          <a:noFill/>
        </p:spPr>
        <p:txBody>
          <a:bodyPr wrap="square" rtlCol="0">
            <a:spAutoFit/>
          </a:bodyPr>
          <a:lstStyle/>
          <a:p>
            <a:pPr algn="ctr"/>
            <a:r>
              <a:rPr lang="en-GB" b="1" dirty="0" smtClean="0">
                <a:solidFill>
                  <a:srgbClr val="1AB18D"/>
                </a:solidFill>
              </a:rPr>
              <a:t>Earliest life forms (microorganisms) that everything else evolved from</a:t>
            </a:r>
            <a:endParaRPr lang="en-GB" b="1" dirty="0">
              <a:solidFill>
                <a:srgbClr val="1AB18D"/>
              </a:solidFill>
            </a:endParaRPr>
          </a:p>
        </p:txBody>
      </p:sp>
      <p:cxnSp>
        <p:nvCxnSpPr>
          <p:cNvPr id="17" name="Straight Arrow Connector 16"/>
          <p:cNvCxnSpPr/>
          <p:nvPr/>
        </p:nvCxnSpPr>
        <p:spPr>
          <a:xfrm flipH="1">
            <a:off x="6577584" y="5998464"/>
            <a:ext cx="2932176" cy="647097"/>
          </a:xfrm>
          <a:prstGeom prst="straightConnector1">
            <a:avLst/>
          </a:prstGeom>
          <a:ln w="76200">
            <a:solidFill>
              <a:srgbClr val="28B18E"/>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6635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1+#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9116"/>
            <a:ext cx="10515600" cy="1325563"/>
          </a:xfrm>
        </p:spPr>
        <p:txBody>
          <a:bodyPr/>
          <a:lstStyle/>
          <a:p>
            <a:r>
              <a:rPr lang="en-GB" b="1" dirty="0" smtClean="0">
                <a:solidFill>
                  <a:srgbClr val="28B18E"/>
                </a:solidFill>
                <a:latin typeface="+mn-lt"/>
              </a:rPr>
              <a:t>Conservation</a:t>
            </a:r>
            <a:endParaRPr lang="en-GB" b="1" dirty="0">
              <a:solidFill>
                <a:srgbClr val="28B18E"/>
              </a:solidFill>
              <a:latin typeface="+mn-lt"/>
            </a:endParaRPr>
          </a:p>
        </p:txBody>
      </p:sp>
      <p:sp>
        <p:nvSpPr>
          <p:cNvPr id="3" name="Content Placeholder 2"/>
          <p:cNvSpPr>
            <a:spLocks noGrp="1"/>
          </p:cNvSpPr>
          <p:nvPr>
            <p:ph idx="1"/>
          </p:nvPr>
        </p:nvSpPr>
        <p:spPr>
          <a:xfrm>
            <a:off x="838200" y="1434691"/>
            <a:ext cx="7193973" cy="5257053"/>
          </a:xfrm>
        </p:spPr>
        <p:txBody>
          <a:bodyPr>
            <a:normAutofit fontScale="85000" lnSpcReduction="20000"/>
          </a:bodyPr>
          <a:lstStyle/>
          <a:p>
            <a:pPr marL="0" indent="0">
              <a:buNone/>
            </a:pPr>
            <a:r>
              <a:rPr lang="en-GB" b="1" dirty="0" smtClean="0">
                <a:solidFill>
                  <a:srgbClr val="253059"/>
                </a:solidFill>
              </a:rPr>
              <a:t>Conclusions</a:t>
            </a:r>
            <a:endParaRPr lang="en-GB" dirty="0" smtClean="0"/>
          </a:p>
          <a:p>
            <a:pPr marL="0" indent="0">
              <a:buNone/>
            </a:pPr>
            <a:r>
              <a:rPr lang="en-GB" sz="2400" dirty="0" smtClean="0">
                <a:solidFill>
                  <a:srgbClr val="253059"/>
                </a:solidFill>
              </a:rPr>
              <a:t>Dragonflies cannot easily be bred in captivity.</a:t>
            </a:r>
          </a:p>
          <a:p>
            <a:pPr marL="0" indent="0">
              <a:buNone/>
            </a:pPr>
            <a:r>
              <a:rPr lang="en-GB" sz="2400" dirty="0" smtClean="0">
                <a:solidFill>
                  <a:srgbClr val="253059"/>
                </a:solidFill>
              </a:rPr>
              <a:t>Gene banks are not a suitable method to conserve them either.</a:t>
            </a:r>
          </a:p>
          <a:p>
            <a:pPr marL="0" indent="0">
              <a:buNone/>
            </a:pPr>
            <a:endParaRPr lang="en-GB" sz="2400" dirty="0">
              <a:solidFill>
                <a:srgbClr val="253059"/>
              </a:solidFill>
            </a:endParaRPr>
          </a:p>
          <a:p>
            <a:pPr marL="0" indent="0">
              <a:buNone/>
            </a:pPr>
            <a:r>
              <a:rPr lang="en-GB" sz="2400" b="1" dirty="0" smtClean="0">
                <a:solidFill>
                  <a:srgbClr val="253059"/>
                </a:solidFill>
              </a:rPr>
              <a:t>Therefore the British Dragonfly Society focuses activities on:</a:t>
            </a:r>
          </a:p>
          <a:p>
            <a:pPr marL="0" indent="0">
              <a:buNone/>
            </a:pPr>
            <a:r>
              <a:rPr lang="en-GB" sz="2400" dirty="0">
                <a:solidFill>
                  <a:srgbClr val="253059"/>
                </a:solidFill>
              </a:rPr>
              <a:t>Habitat management and creation to ensure that populations can move in response to environmental pressures and climatic changes</a:t>
            </a:r>
          </a:p>
          <a:p>
            <a:pPr marL="0" indent="0">
              <a:buNone/>
            </a:pPr>
            <a:r>
              <a:rPr lang="en-GB" sz="2400" dirty="0" smtClean="0">
                <a:solidFill>
                  <a:srgbClr val="253059"/>
                </a:solidFill>
              </a:rPr>
              <a:t>Ensuring the habitat of legally protected and threatened </a:t>
            </a:r>
            <a:r>
              <a:rPr lang="en-GB" sz="2400" smtClean="0">
                <a:solidFill>
                  <a:srgbClr val="253059"/>
                </a:solidFill>
              </a:rPr>
              <a:t>species </a:t>
            </a:r>
            <a:r>
              <a:rPr lang="en-GB" sz="2400" smtClean="0">
                <a:solidFill>
                  <a:srgbClr val="253059"/>
                </a:solidFill>
              </a:rPr>
              <a:t>is </a:t>
            </a:r>
            <a:r>
              <a:rPr lang="en-GB" sz="2400" dirty="0" smtClean="0">
                <a:solidFill>
                  <a:srgbClr val="253059"/>
                </a:solidFill>
              </a:rPr>
              <a:t>preserved and managed properly.</a:t>
            </a:r>
          </a:p>
          <a:p>
            <a:pPr marL="0" indent="0">
              <a:buNone/>
            </a:pPr>
            <a:r>
              <a:rPr lang="en-GB" sz="2400" dirty="0" smtClean="0">
                <a:solidFill>
                  <a:srgbClr val="253059"/>
                </a:solidFill>
              </a:rPr>
              <a:t>Supporting research to improve our understanding of dragonflies and how to conserve them.</a:t>
            </a:r>
          </a:p>
          <a:p>
            <a:pPr marL="0" indent="0">
              <a:buNone/>
            </a:pPr>
            <a:r>
              <a:rPr lang="en-GB" sz="2400" dirty="0" smtClean="0">
                <a:solidFill>
                  <a:srgbClr val="253059"/>
                </a:solidFill>
              </a:rPr>
              <a:t>Letting everyone know why dragonflies are amazing and are worth saving. Dispelling negative myths that people may believe about them and highlighting their positive cultural associations.</a:t>
            </a:r>
          </a:p>
          <a:p>
            <a:pPr marL="0" indent="0">
              <a:buNone/>
            </a:pPr>
            <a:r>
              <a:rPr lang="en-GB" sz="2400" dirty="0" smtClean="0">
                <a:solidFill>
                  <a:srgbClr val="253059"/>
                </a:solidFill>
              </a:rPr>
              <a:t>Training lots of people to identify and monitor dragonflies so that we have an accurate picture of how populations are faring.</a:t>
            </a:r>
          </a:p>
          <a:p>
            <a:pPr marL="0" indent="0">
              <a:buNone/>
            </a:pPr>
            <a:r>
              <a:rPr lang="en-GB" sz="2400" dirty="0" smtClean="0">
                <a:solidFill>
                  <a:srgbClr val="253059"/>
                </a:solidFill>
              </a:rPr>
              <a:t>Encouraging everyone to build ponds in their gardens and schools, not to use pesticides, and to enjoy and care for dragonflies.</a:t>
            </a:r>
          </a:p>
          <a:p>
            <a:pPr marL="0" indent="0">
              <a:buNone/>
            </a:pPr>
            <a:endParaRPr lang="en-GB" sz="2400" dirty="0" smtClean="0">
              <a:solidFill>
                <a:srgbClr val="253059"/>
              </a:solidFill>
            </a:endParaRPr>
          </a:p>
          <a:p>
            <a:pPr marL="0" indent="0">
              <a:buNone/>
            </a:pP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2813" y="365126"/>
            <a:ext cx="1864576" cy="985692"/>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b="5470"/>
          <a:stretch/>
        </p:blipFill>
        <p:spPr>
          <a:xfrm>
            <a:off x="8375073" y="1434691"/>
            <a:ext cx="3816927" cy="5412918"/>
          </a:xfrm>
          <a:prstGeom prst="rect">
            <a:avLst/>
          </a:prstGeom>
        </p:spPr>
      </p:pic>
      <p:sp>
        <p:nvSpPr>
          <p:cNvPr id="13" name="TextBox 12"/>
          <p:cNvSpPr txBox="1"/>
          <p:nvPr/>
        </p:nvSpPr>
        <p:spPr>
          <a:xfrm>
            <a:off x="10625044" y="6570610"/>
            <a:ext cx="3133911" cy="276999"/>
          </a:xfrm>
          <a:prstGeom prst="rect">
            <a:avLst/>
          </a:prstGeom>
          <a:noFill/>
        </p:spPr>
        <p:txBody>
          <a:bodyPr wrap="square" rtlCol="0">
            <a:spAutoFit/>
          </a:bodyPr>
          <a:lstStyle/>
          <a:p>
            <a:r>
              <a:rPr lang="en-GB" sz="1200" dirty="0" smtClean="0">
                <a:solidFill>
                  <a:schemeClr val="bg1"/>
                </a:solidFill>
                <a:latin typeface="Calibri" panose="020F0502020204030204" pitchFamily="34" charset="0"/>
                <a:cs typeface="Calibri" panose="020F0502020204030204" pitchFamily="34" charset="0"/>
              </a:rPr>
              <a:t>©Christophe Brochard</a:t>
            </a:r>
            <a:endParaRPr lang="en-GB"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772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690687"/>
            <a:ext cx="7193972" cy="5001057"/>
          </a:xfrm>
        </p:spPr>
        <p:txBody>
          <a:bodyPr>
            <a:normAutofit/>
          </a:bodyPr>
          <a:lstStyle/>
          <a:p>
            <a:pPr marL="0" indent="0">
              <a:buNone/>
            </a:pPr>
            <a:endParaRPr lang="en-GB" sz="2400" dirty="0" smtClean="0">
              <a:solidFill>
                <a:srgbClr val="253059"/>
              </a:solidFill>
            </a:endParaRPr>
          </a:p>
          <a:p>
            <a:pPr marL="0" indent="0">
              <a:buNone/>
            </a:pP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0922"/>
            <a:ext cx="12192000" cy="8128922"/>
          </a:xfrm>
          <a:prstGeom prst="rect">
            <a:avLst/>
          </a:prstGeom>
        </p:spPr>
      </p:pic>
      <p:sp>
        <p:nvSpPr>
          <p:cNvPr id="13" name="TextBox 12"/>
          <p:cNvSpPr txBox="1"/>
          <p:nvPr/>
        </p:nvSpPr>
        <p:spPr>
          <a:xfrm>
            <a:off x="10625044" y="6570610"/>
            <a:ext cx="3133911" cy="276999"/>
          </a:xfrm>
          <a:prstGeom prst="rect">
            <a:avLst/>
          </a:prstGeom>
          <a:noFill/>
        </p:spPr>
        <p:txBody>
          <a:bodyPr wrap="square" rtlCol="0">
            <a:spAutoFit/>
          </a:bodyPr>
          <a:lstStyle/>
          <a:p>
            <a:r>
              <a:rPr lang="en-GB" sz="1200" dirty="0" smtClean="0">
                <a:solidFill>
                  <a:schemeClr val="bg1"/>
                </a:solidFill>
                <a:latin typeface="Calibri" panose="020F0502020204030204" pitchFamily="34" charset="0"/>
                <a:cs typeface="Calibri" panose="020F0502020204030204" pitchFamily="34" charset="0"/>
              </a:rPr>
              <a:t>©Christophe Brochard</a:t>
            </a:r>
            <a:endParaRPr lang="en-GB" sz="1200" dirty="0">
              <a:solidFill>
                <a:schemeClr val="bg1"/>
              </a:solidFill>
              <a:latin typeface="Calibri" panose="020F0502020204030204" pitchFamily="34" charset="0"/>
              <a:cs typeface="Calibri" panose="020F0502020204030204" pitchFamily="34" charset="0"/>
            </a:endParaRPr>
          </a:p>
        </p:txBody>
      </p:sp>
      <p:sp>
        <p:nvSpPr>
          <p:cNvPr id="5" name="Title 4"/>
          <p:cNvSpPr>
            <a:spLocks noGrp="1"/>
          </p:cNvSpPr>
          <p:nvPr>
            <p:ph type="title"/>
          </p:nvPr>
        </p:nvSpPr>
        <p:spPr>
          <a:xfrm>
            <a:off x="723900" y="4864460"/>
            <a:ext cx="10515600" cy="1325563"/>
          </a:xfrm>
        </p:spPr>
        <p:txBody>
          <a:bodyPr>
            <a:normAutofit fontScale="90000"/>
          </a:bodyPr>
          <a:lstStyle/>
          <a:p>
            <a:pPr algn="ctr"/>
            <a:r>
              <a:rPr lang="en-GB" dirty="0" smtClean="0">
                <a:solidFill>
                  <a:schemeClr val="bg1"/>
                </a:solidFill>
                <a:latin typeface="Calibri" panose="020F0502020204030204" pitchFamily="34" charset="0"/>
                <a:cs typeface="Calibri" panose="020F0502020204030204" pitchFamily="34" charset="0"/>
              </a:rPr>
              <a:t>We hope that you now love dragonflies as much as we do and want to help us save them! Visit our website to get involved!</a:t>
            </a:r>
            <a:br>
              <a:rPr lang="en-GB" dirty="0" smtClean="0">
                <a:solidFill>
                  <a:schemeClr val="bg1"/>
                </a:solidFill>
                <a:latin typeface="Calibri" panose="020F0502020204030204" pitchFamily="34" charset="0"/>
                <a:cs typeface="Calibri" panose="020F0502020204030204" pitchFamily="34" charset="0"/>
              </a:rPr>
            </a:br>
            <a:r>
              <a:rPr lang="en-GB" dirty="0" smtClean="0">
                <a:solidFill>
                  <a:schemeClr val="bg1"/>
                </a:solidFill>
                <a:latin typeface="Calibri" panose="020F0502020204030204" pitchFamily="34" charset="0"/>
                <a:cs typeface="Calibri" panose="020F0502020204030204" pitchFamily="34" charset="0"/>
              </a:rPr>
              <a:t>www.british-dragonflies.org.uk </a:t>
            </a:r>
            <a:endParaRPr lang="en-GB" dirty="0">
              <a:solidFill>
                <a:schemeClr val="bg1"/>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8443" y="475489"/>
            <a:ext cx="2023768" cy="1069848"/>
          </a:xfrm>
          <a:prstGeom prst="rect">
            <a:avLst/>
          </a:prstGeom>
        </p:spPr>
      </p:pic>
    </p:spTree>
    <p:extLst>
      <p:ext uri="{BB962C8B-B14F-4D97-AF65-F5344CB8AC3E}">
        <p14:creationId xmlns:p14="http://schemas.microsoft.com/office/powerpoint/2010/main" val="136957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1AB18D"/>
                </a:solidFill>
                <a:latin typeface="+mn-lt"/>
              </a:rPr>
              <a:t>Evolution</a:t>
            </a:r>
          </a:p>
        </p:txBody>
      </p:sp>
      <p:sp>
        <p:nvSpPr>
          <p:cNvPr id="3" name="Content Placeholder 2"/>
          <p:cNvSpPr>
            <a:spLocks noGrp="1"/>
          </p:cNvSpPr>
          <p:nvPr>
            <p:ph idx="1"/>
          </p:nvPr>
        </p:nvSpPr>
        <p:spPr>
          <a:xfrm>
            <a:off x="834736" y="1421348"/>
            <a:ext cx="10515600" cy="5373975"/>
          </a:xfrm>
        </p:spPr>
        <p:txBody>
          <a:bodyPr>
            <a:normAutofit/>
          </a:bodyPr>
          <a:lstStyle/>
          <a:p>
            <a:pPr marL="0" indent="0">
              <a:buNone/>
            </a:pPr>
            <a:r>
              <a:rPr lang="en-GB" b="1" dirty="0" smtClean="0">
                <a:solidFill>
                  <a:srgbClr val="1AB18D"/>
                </a:solidFill>
              </a:rPr>
              <a:t>What evidence is there?</a:t>
            </a:r>
          </a:p>
          <a:p>
            <a:pPr marL="0" indent="0">
              <a:buNone/>
            </a:pPr>
            <a:r>
              <a:rPr lang="en-GB" dirty="0">
                <a:solidFill>
                  <a:srgbClr val="292F53"/>
                </a:solidFill>
              </a:rPr>
              <a:t>B</a:t>
            </a:r>
            <a:r>
              <a:rPr lang="en-GB" dirty="0" smtClean="0">
                <a:solidFill>
                  <a:srgbClr val="292F53"/>
                </a:solidFill>
              </a:rPr>
              <a:t>ones and fossil records give scientists a window into the past, helping them to explore how species have changed, and how new species have evolved over time.</a:t>
            </a:r>
          </a:p>
          <a:p>
            <a:pPr marL="0" indent="0">
              <a:buNone/>
            </a:pPr>
            <a:endParaRPr lang="en-GB" dirty="0" smtClean="0">
              <a:solidFill>
                <a:srgbClr val="292F53"/>
              </a:solidFill>
            </a:endParaRPr>
          </a:p>
          <a:p>
            <a:pPr marL="0" indent="0">
              <a:buNone/>
            </a:pPr>
            <a:r>
              <a:rPr lang="en-GB" dirty="0" smtClean="0">
                <a:solidFill>
                  <a:srgbClr val="292F53"/>
                </a:solidFill>
              </a:rPr>
              <a:t>They can answer questions like. . .</a:t>
            </a:r>
          </a:p>
          <a:p>
            <a:r>
              <a:rPr lang="en-GB" dirty="0" smtClean="0">
                <a:solidFill>
                  <a:srgbClr val="292F53"/>
                </a:solidFill>
              </a:rPr>
              <a:t>What did the species look like?</a:t>
            </a:r>
          </a:p>
          <a:p>
            <a:r>
              <a:rPr lang="en-GB" dirty="0" smtClean="0">
                <a:solidFill>
                  <a:srgbClr val="292F53"/>
                </a:solidFill>
              </a:rPr>
              <a:t>How long ago did they live?</a:t>
            </a:r>
          </a:p>
          <a:p>
            <a:r>
              <a:rPr lang="en-GB" dirty="0" smtClean="0">
                <a:solidFill>
                  <a:srgbClr val="292F53"/>
                </a:solidFill>
              </a:rPr>
              <a:t>When </a:t>
            </a:r>
            <a:r>
              <a:rPr lang="en-GB" dirty="0">
                <a:solidFill>
                  <a:srgbClr val="292F53"/>
                </a:solidFill>
              </a:rPr>
              <a:t>did they first evolve</a:t>
            </a:r>
            <a:r>
              <a:rPr lang="en-GB" dirty="0" smtClean="0">
                <a:solidFill>
                  <a:srgbClr val="292F53"/>
                </a:solidFill>
              </a:rPr>
              <a:t>?</a:t>
            </a:r>
          </a:p>
          <a:p>
            <a:pPr marL="0" indent="0">
              <a:buNone/>
            </a:pPr>
            <a:endParaRPr lang="en-GB" sz="1200" dirty="0"/>
          </a:p>
          <a:p>
            <a:pPr marL="0" indent="0">
              <a:buNone/>
            </a:pPr>
            <a:r>
              <a:rPr lang="en-GB" b="1" dirty="0" smtClean="0">
                <a:solidFill>
                  <a:srgbClr val="1AB18D"/>
                </a:solidFill>
              </a:rPr>
              <a:t>But what causes evolution?</a:t>
            </a:r>
            <a:endParaRPr lang="en-GB" b="1" dirty="0">
              <a:solidFill>
                <a:srgbClr val="1AB18D"/>
              </a:solidFill>
            </a:endParaRPr>
          </a:p>
          <a:p>
            <a:pPr marL="0" indent="0">
              <a:buNone/>
            </a:pPr>
            <a:endParaRPr lang="en-GB" dirty="0" smtClean="0"/>
          </a:p>
          <a:p>
            <a:endParaRPr lang="en-GB"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9089" y="2993419"/>
            <a:ext cx="5772912" cy="3864583"/>
          </a:xfrm>
          <a:prstGeom prst="rect">
            <a:avLst/>
          </a:prstGeom>
        </p:spPr>
      </p:pic>
      <p:sp>
        <p:nvSpPr>
          <p:cNvPr id="5" name="TextBox 4"/>
          <p:cNvSpPr txBox="1"/>
          <p:nvPr/>
        </p:nvSpPr>
        <p:spPr>
          <a:xfrm>
            <a:off x="6419089" y="6528815"/>
            <a:ext cx="1737360" cy="276999"/>
          </a:xfrm>
          <a:prstGeom prst="rect">
            <a:avLst/>
          </a:prstGeom>
          <a:noFill/>
        </p:spPr>
        <p:txBody>
          <a:bodyPr wrap="square" rtlCol="0">
            <a:spAutoFit/>
          </a:bodyPr>
          <a:lstStyle/>
          <a:p>
            <a:r>
              <a:rPr lang="en-GB" sz="1200" dirty="0">
                <a:solidFill>
                  <a:schemeClr val="bg1"/>
                </a:solidFill>
                <a:cs typeface="Times New Roman" panose="02020603050405020304" pitchFamily="18" charset="0"/>
              </a:rPr>
              <a:t>©</a:t>
            </a:r>
            <a:r>
              <a:rPr lang="en-GB" sz="1200" dirty="0">
                <a:cs typeface="Times New Roman" panose="02020603050405020304" pitchFamily="18" charset="0"/>
              </a:rPr>
              <a:t> </a:t>
            </a:r>
            <a:r>
              <a:rPr lang="en-GB" sz="1200" dirty="0">
                <a:solidFill>
                  <a:schemeClr val="bg1"/>
                </a:solidFill>
                <a:cs typeface="Times New Roman" panose="02020603050405020304" pitchFamily="18" charset="0"/>
              </a:rPr>
              <a:t>lucyb_22</a:t>
            </a:r>
            <a:endParaRPr lang="en-GB" sz="12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spTree>
    <p:extLst>
      <p:ext uri="{BB962C8B-B14F-4D97-AF65-F5344CB8AC3E}">
        <p14:creationId xmlns:p14="http://schemas.microsoft.com/office/powerpoint/2010/main" val="258737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8765" b="21679"/>
          <a:stretch/>
        </p:blipFill>
        <p:spPr>
          <a:xfrm>
            <a:off x="4983480" y="2558771"/>
            <a:ext cx="7074824" cy="4263134"/>
          </a:xfrm>
          <a:prstGeom prst="rect">
            <a:avLst/>
          </a:prstGeom>
        </p:spPr>
      </p:pic>
      <p:sp>
        <p:nvSpPr>
          <p:cNvPr id="2" name="Title 1"/>
          <p:cNvSpPr>
            <a:spLocks noGrp="1"/>
          </p:cNvSpPr>
          <p:nvPr>
            <p:ph type="title"/>
          </p:nvPr>
        </p:nvSpPr>
        <p:spPr/>
        <p:txBody>
          <a:bodyPr/>
          <a:lstStyle/>
          <a:p>
            <a:r>
              <a:rPr lang="en-GB" b="1" dirty="0" smtClean="0">
                <a:solidFill>
                  <a:srgbClr val="1AB18D"/>
                </a:solidFill>
                <a:latin typeface="+mn-lt"/>
              </a:rPr>
              <a:t>The Theory Of Natural Selection</a:t>
            </a:r>
            <a:endParaRPr lang="en-GB" b="1" dirty="0">
              <a:solidFill>
                <a:srgbClr val="1AB18D"/>
              </a:solidFill>
              <a:latin typeface="+mn-lt"/>
            </a:endParaRPr>
          </a:p>
        </p:txBody>
      </p:sp>
      <p:sp>
        <p:nvSpPr>
          <p:cNvPr id="3" name="Content Placeholder 2"/>
          <p:cNvSpPr>
            <a:spLocks noGrp="1"/>
          </p:cNvSpPr>
          <p:nvPr>
            <p:ph idx="1"/>
          </p:nvPr>
        </p:nvSpPr>
        <p:spPr>
          <a:xfrm>
            <a:off x="838200" y="1825626"/>
            <a:ext cx="10515600" cy="3319812"/>
          </a:xfrm>
        </p:spPr>
        <p:txBody>
          <a:bodyPr/>
          <a:lstStyle/>
          <a:p>
            <a:pPr marL="0" indent="0">
              <a:buNone/>
            </a:pPr>
            <a:r>
              <a:rPr lang="en-GB" b="1" dirty="0" smtClean="0">
                <a:solidFill>
                  <a:srgbClr val="1AB18D"/>
                </a:solidFill>
              </a:rPr>
              <a:t>Evolution </a:t>
            </a:r>
            <a:r>
              <a:rPr lang="en-GB" dirty="0" smtClean="0">
                <a:solidFill>
                  <a:srgbClr val="1AB18D"/>
                </a:solidFill>
              </a:rPr>
              <a:t>is the </a:t>
            </a:r>
            <a:r>
              <a:rPr lang="en-GB" b="1" dirty="0" smtClean="0">
                <a:solidFill>
                  <a:srgbClr val="1AB18D"/>
                </a:solidFill>
              </a:rPr>
              <a:t>change. Natural Selection </a:t>
            </a:r>
            <a:r>
              <a:rPr lang="en-GB" dirty="0" smtClean="0">
                <a:solidFill>
                  <a:srgbClr val="1AB18D"/>
                </a:solidFill>
              </a:rPr>
              <a:t>is the </a:t>
            </a:r>
            <a:r>
              <a:rPr lang="en-GB" b="1" dirty="0" smtClean="0">
                <a:solidFill>
                  <a:srgbClr val="1AB18D"/>
                </a:solidFill>
              </a:rPr>
              <a:t>cause!</a:t>
            </a:r>
          </a:p>
          <a:p>
            <a:pPr marL="0" indent="0">
              <a:buNone/>
            </a:pPr>
            <a:endParaRPr lang="en-GB" dirty="0"/>
          </a:p>
          <a:p>
            <a:pPr marL="0" indent="0">
              <a:buNone/>
            </a:pPr>
            <a:r>
              <a:rPr lang="en-GB" b="1" dirty="0" smtClean="0">
                <a:solidFill>
                  <a:srgbClr val="1AB18D"/>
                </a:solidFill>
              </a:rPr>
              <a:t>What is it?</a:t>
            </a:r>
          </a:p>
          <a:p>
            <a:pPr marL="0" indent="0">
              <a:buNone/>
            </a:pPr>
            <a:r>
              <a:rPr lang="en-GB" b="1" dirty="0" smtClean="0">
                <a:solidFill>
                  <a:srgbClr val="292F53"/>
                </a:solidFill>
              </a:rPr>
              <a:t>Natural Selection </a:t>
            </a:r>
            <a:r>
              <a:rPr lang="en-GB" dirty="0" smtClean="0">
                <a:solidFill>
                  <a:srgbClr val="292F53"/>
                </a:solidFill>
              </a:rPr>
              <a:t>is thought to be one of the main causes of </a:t>
            </a:r>
            <a:r>
              <a:rPr lang="en-GB" b="1" dirty="0" smtClean="0">
                <a:solidFill>
                  <a:srgbClr val="292F53"/>
                </a:solidFill>
              </a:rPr>
              <a:t>evolution</a:t>
            </a:r>
            <a:r>
              <a:rPr lang="en-GB" dirty="0" smtClean="0">
                <a:solidFill>
                  <a:srgbClr val="292F53"/>
                </a:solidFill>
              </a:rPr>
              <a:t>.                                                                                                   It drives changes in species over time.</a:t>
            </a:r>
          </a:p>
          <a:p>
            <a:pPr marL="0" indent="0">
              <a:buNone/>
            </a:pPr>
            <a:endParaRPr lang="en-GB" dirty="0" smtClean="0"/>
          </a:p>
          <a:p>
            <a:pPr marL="0" indent="0">
              <a:buNone/>
            </a:pPr>
            <a:endParaRPr lang="en-GB"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spTree>
    <p:extLst>
      <p:ext uri="{BB962C8B-B14F-4D97-AF65-F5344CB8AC3E}">
        <p14:creationId xmlns:p14="http://schemas.microsoft.com/office/powerpoint/2010/main" val="19580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AB18D"/>
                </a:solidFill>
              </a:rPr>
              <a:t>Natural </a:t>
            </a:r>
            <a:r>
              <a:rPr lang="en-GB" b="1" dirty="0">
                <a:solidFill>
                  <a:srgbClr val="1AB18D"/>
                </a:solidFill>
              </a:rPr>
              <a:t>Selection</a:t>
            </a:r>
          </a:p>
        </p:txBody>
      </p:sp>
      <p:sp>
        <p:nvSpPr>
          <p:cNvPr id="3" name="Content Placeholder 2"/>
          <p:cNvSpPr>
            <a:spLocks noGrp="1"/>
          </p:cNvSpPr>
          <p:nvPr>
            <p:ph idx="1"/>
          </p:nvPr>
        </p:nvSpPr>
        <p:spPr>
          <a:xfrm>
            <a:off x="838201" y="1565455"/>
            <a:ext cx="10945092" cy="2231631"/>
          </a:xfrm>
        </p:spPr>
        <p:txBody>
          <a:bodyPr>
            <a:normAutofit/>
          </a:bodyPr>
          <a:lstStyle/>
          <a:p>
            <a:pPr marL="0" indent="0">
              <a:buNone/>
            </a:pPr>
            <a:r>
              <a:rPr lang="en-GB" b="1" dirty="0" smtClean="0">
                <a:solidFill>
                  <a:srgbClr val="1AB18D"/>
                </a:solidFill>
              </a:rPr>
              <a:t>How does it work?</a:t>
            </a:r>
          </a:p>
          <a:p>
            <a:pPr marL="0" indent="0">
              <a:buNone/>
            </a:pPr>
            <a:endParaRPr lang="en-GB" dirty="0" smtClean="0"/>
          </a:p>
          <a:p>
            <a:pPr marL="514338" indent="-514338">
              <a:buAutoNum type="arabicPeriod"/>
            </a:pPr>
            <a:r>
              <a:rPr lang="en-GB" dirty="0" smtClean="0">
                <a:solidFill>
                  <a:srgbClr val="292F53"/>
                </a:solidFill>
              </a:rPr>
              <a:t>Within any species you find a range of variations e.g. size and colour. These variations are caused by </a:t>
            </a:r>
            <a:r>
              <a:rPr lang="en-GB" b="1" dirty="0" smtClean="0">
                <a:solidFill>
                  <a:srgbClr val="292F53"/>
                </a:solidFill>
              </a:rPr>
              <a:t>genetic variations</a:t>
            </a:r>
            <a:r>
              <a:rPr lang="en-GB" dirty="0" smtClean="0">
                <a:solidFill>
                  <a:srgbClr val="292F53"/>
                </a:solidFill>
              </a:rPr>
              <a:t> between individuals. </a:t>
            </a:r>
          </a:p>
          <a:p>
            <a:pPr marL="0" indent="0">
              <a:buNone/>
            </a:pPr>
            <a:endParaRPr lang="en-GB" dirty="0" smtClean="0"/>
          </a:p>
          <a:p>
            <a:pPr marL="514338" indent="-514338">
              <a:buAutoNum type="arabicPeriod"/>
            </a:pPr>
            <a:endParaRPr lang="en-GB" dirty="0" smtClean="0"/>
          </a:p>
        </p:txBody>
      </p:sp>
      <p:pic>
        <p:nvPicPr>
          <p:cNvPr id="9" name="Picture 8"/>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875485" y="4153547"/>
            <a:ext cx="1447443" cy="1332855"/>
          </a:xfrm>
          <a:prstGeom prst="rect">
            <a:avLst/>
          </a:prstGeom>
        </p:spPr>
      </p:pic>
      <p:pic>
        <p:nvPicPr>
          <p:cNvPr id="10" name="Picture 9"/>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825689" y="4153547"/>
            <a:ext cx="1447443" cy="1332855"/>
          </a:xfrm>
          <a:prstGeom prst="rect">
            <a:avLst/>
          </a:prstGeom>
        </p:spPr>
      </p:pic>
      <p:pic>
        <p:nvPicPr>
          <p:cNvPr id="11" name="Picture 10"/>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1703" y="4268995"/>
            <a:ext cx="1447443" cy="1332855"/>
          </a:xfrm>
          <a:prstGeom prst="rect">
            <a:avLst/>
          </a:prstGeom>
        </p:spPr>
      </p:pic>
      <p:pic>
        <p:nvPicPr>
          <p:cNvPr id="12" name="Picture 11"/>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507912" y="4222501"/>
            <a:ext cx="1447443" cy="133285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3559" y="219652"/>
            <a:ext cx="2060539" cy="1469621"/>
          </a:xfrm>
          <a:prstGeom prst="rect">
            <a:avLst/>
          </a:prstGeom>
        </p:spPr>
      </p:pic>
    </p:spTree>
    <p:extLst>
      <p:ext uri="{BB962C8B-B14F-4D97-AF65-F5344CB8AC3E}">
        <p14:creationId xmlns:p14="http://schemas.microsoft.com/office/powerpoint/2010/main" val="43248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3945</TotalTime>
  <Words>6103</Words>
  <Application>Microsoft Office PowerPoint</Application>
  <PresentationFormat>Widescreen</PresentationFormat>
  <Paragraphs>655</Paragraphs>
  <Slides>61</Slides>
  <Notes>57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Calibri Light</vt:lpstr>
      <vt:lpstr>Times New Roman</vt:lpstr>
      <vt:lpstr>Office Theme</vt:lpstr>
      <vt:lpstr>Evolution and the Importance of Biodiversity</vt:lpstr>
      <vt:lpstr>Education Pack Information</vt:lpstr>
      <vt:lpstr>British Dragonfly Society Background Information</vt:lpstr>
      <vt:lpstr>Evolution</vt:lpstr>
      <vt:lpstr>Evolution</vt:lpstr>
      <vt:lpstr>PowerPoint Presentation</vt:lpstr>
      <vt:lpstr>Evolution</vt:lpstr>
      <vt:lpstr>The Theory Of Natural Selection</vt:lpstr>
      <vt:lpstr>Natural Selection</vt:lpstr>
      <vt:lpstr>Natural Selection</vt:lpstr>
      <vt:lpstr>Natural Selection</vt:lpstr>
      <vt:lpstr>Natural Selection</vt:lpstr>
      <vt:lpstr>Natural Selection</vt:lpstr>
      <vt:lpstr>Natural Selection</vt:lpstr>
      <vt:lpstr>Natural Selection</vt:lpstr>
      <vt:lpstr>Activity 1: White-faced Darter Case Study</vt:lpstr>
      <vt:lpstr>Activity 1: White-faced Darter Case Study</vt:lpstr>
      <vt:lpstr>Activity 1: White-faced Darter Case Study</vt:lpstr>
      <vt:lpstr>Activity 1: White-faced Darter Case Study</vt:lpstr>
      <vt:lpstr>Activity 1: White-faced Darter Case Study</vt:lpstr>
      <vt:lpstr>Activity 1: White-faced Darter Case Study</vt:lpstr>
      <vt:lpstr>Activity 1: White-faced Darter Case Study</vt:lpstr>
      <vt:lpstr>Activity 1: White-faced Darter Case Study</vt:lpstr>
      <vt:lpstr>Natural Selection</vt:lpstr>
      <vt:lpstr>Activity 2: Dragonfly Larvae</vt:lpstr>
      <vt:lpstr>Activity 2: Dragonfly Larvae</vt:lpstr>
      <vt:lpstr>Activity 2: Dragonfly Larvae</vt:lpstr>
      <vt:lpstr>Activity 2: Dragonfly Larvae</vt:lpstr>
      <vt:lpstr>Activity 2: Dragonfly Larvae</vt:lpstr>
      <vt:lpstr>Activity 2: Dragonfly Larvae</vt:lpstr>
      <vt:lpstr>Activity 2: Dragonfly Larvae</vt:lpstr>
      <vt:lpstr>Activity 2: Dragonfly Larvae</vt:lpstr>
      <vt:lpstr>Extinction</vt:lpstr>
      <vt:lpstr>Extinction</vt:lpstr>
      <vt:lpstr>Extinction</vt:lpstr>
      <vt:lpstr>Extinction</vt:lpstr>
      <vt:lpstr>Extinction</vt:lpstr>
      <vt:lpstr>Threatened species </vt:lpstr>
      <vt:lpstr>PowerPoint Presentation</vt:lpstr>
      <vt:lpstr>Biodiversity</vt:lpstr>
      <vt:lpstr>Biodiversity</vt:lpstr>
      <vt:lpstr>Biodiversity</vt:lpstr>
      <vt:lpstr>Biodiversity</vt:lpstr>
      <vt:lpstr>Activity 4: UK Freshwater Habitats</vt:lpstr>
      <vt:lpstr>Activity 4: UK Freshwater Habitats</vt:lpstr>
      <vt:lpstr>Biodiversity</vt:lpstr>
      <vt:lpstr>Conservation</vt:lpstr>
      <vt:lpstr>Conservation Case Study: BDS</vt:lpstr>
      <vt:lpstr>Conservation Case Study: BDS</vt:lpstr>
      <vt:lpstr>Conservation Case Study: BDS</vt:lpstr>
      <vt:lpstr>Conservation Case Study: BDS</vt:lpstr>
      <vt:lpstr>Conservation Case Study: BDS</vt:lpstr>
      <vt:lpstr>PowerPoint Presentation</vt:lpstr>
      <vt:lpstr>Activity 5: Southern Damselflies Case Study</vt:lpstr>
      <vt:lpstr>Activity 5: Southern Damselflies Case Study</vt:lpstr>
      <vt:lpstr>Activity 5: Southern Damselflies Case Study</vt:lpstr>
      <vt:lpstr>Conservation</vt:lpstr>
      <vt:lpstr>Conservation</vt:lpstr>
      <vt:lpstr>Activity 6: Making A Home For Dragonflies </vt:lpstr>
      <vt:lpstr>Conservation</vt:lpstr>
      <vt:lpstr>We hope that you now love dragonflies as much as we do and want to help us save them! Visit our website to get involved! www.british-dragonflies.org.uk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and the Importance of Biodiversity</dc:title>
  <dc:creator>Gen</dc:creator>
  <cp:lastModifiedBy>Fiona</cp:lastModifiedBy>
  <cp:revision>260</cp:revision>
  <dcterms:created xsi:type="dcterms:W3CDTF">2018-11-22T12:04:15Z</dcterms:created>
  <dcterms:modified xsi:type="dcterms:W3CDTF">2019-05-08T15:20:04Z</dcterms:modified>
</cp:coreProperties>
</file>